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56" r:id="rId5"/>
    <p:sldId id="257" r:id="rId6"/>
    <p:sldId id="356" r:id="rId7"/>
    <p:sldId id="359" r:id="rId8"/>
    <p:sldId id="258" r:id="rId9"/>
    <p:sldId id="301" r:id="rId10"/>
    <p:sldId id="262" r:id="rId11"/>
    <p:sldId id="263" r:id="rId12"/>
    <p:sldId id="313" r:id="rId13"/>
    <p:sldId id="264" r:id="rId14"/>
    <p:sldId id="265" r:id="rId15"/>
    <p:sldId id="299" r:id="rId16"/>
    <p:sldId id="273" r:id="rId17"/>
    <p:sldId id="296" r:id="rId18"/>
    <p:sldId id="297" r:id="rId19"/>
    <p:sldId id="266" r:id="rId20"/>
    <p:sldId id="267" r:id="rId21"/>
    <p:sldId id="294" r:id="rId22"/>
    <p:sldId id="269" r:id="rId23"/>
    <p:sldId id="288" r:id="rId24"/>
    <p:sldId id="329" r:id="rId25"/>
    <p:sldId id="289" r:id="rId26"/>
    <p:sldId id="352" r:id="rId27"/>
    <p:sldId id="293" r:id="rId28"/>
    <p:sldId id="355" r:id="rId29"/>
    <p:sldId id="287" r:id="rId30"/>
    <p:sldId id="310" r:id="rId31"/>
    <p:sldId id="292" r:id="rId32"/>
    <p:sldId id="276" r:id="rId33"/>
    <p:sldId id="277" r:id="rId34"/>
    <p:sldId id="278" r:id="rId35"/>
    <p:sldId id="279" r:id="rId36"/>
    <p:sldId id="351" r:id="rId37"/>
    <p:sldId id="347" r:id="rId38"/>
    <p:sldId id="304" r:id="rId39"/>
    <p:sldId id="305" r:id="rId40"/>
    <p:sldId id="303" r:id="rId41"/>
    <p:sldId id="348" r:id="rId42"/>
    <p:sldId id="349" r:id="rId43"/>
    <p:sldId id="317" r:id="rId44"/>
    <p:sldId id="333" r:id="rId45"/>
    <p:sldId id="308" r:id="rId46"/>
    <p:sldId id="34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AC937E-5450-44FE-8484-8A51B14C0441}">
          <p14:sldIdLst>
            <p14:sldId id="256"/>
            <p14:sldId id="257"/>
            <p14:sldId id="356"/>
            <p14:sldId id="359"/>
            <p14:sldId id="258"/>
            <p14:sldId id="301"/>
            <p14:sldId id="262"/>
            <p14:sldId id="263"/>
            <p14:sldId id="313"/>
            <p14:sldId id="264"/>
            <p14:sldId id="265"/>
            <p14:sldId id="299"/>
            <p14:sldId id="273"/>
            <p14:sldId id="296"/>
            <p14:sldId id="297"/>
            <p14:sldId id="266"/>
            <p14:sldId id="267"/>
            <p14:sldId id="294"/>
            <p14:sldId id="269"/>
            <p14:sldId id="288"/>
            <p14:sldId id="329"/>
            <p14:sldId id="289"/>
            <p14:sldId id="352"/>
            <p14:sldId id="293"/>
            <p14:sldId id="355"/>
            <p14:sldId id="287"/>
            <p14:sldId id="310"/>
            <p14:sldId id="292"/>
            <p14:sldId id="276"/>
            <p14:sldId id="277"/>
            <p14:sldId id="278"/>
            <p14:sldId id="279"/>
          </p14:sldIdLst>
        </p14:section>
        <p14:section name="Switches and Control" id="{A0ED38E4-1974-4ED0-A0B6-0E582450E455}">
          <p14:sldIdLst>
            <p14:sldId id="351"/>
            <p14:sldId id="347"/>
            <p14:sldId id="304"/>
            <p14:sldId id="305"/>
            <p14:sldId id="303"/>
            <p14:sldId id="348"/>
            <p14:sldId id="349"/>
            <p14:sldId id="317"/>
            <p14:sldId id="333"/>
            <p14:sldId id="30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snapToGrid="0">
      <p:cViewPr varScale="1">
        <p:scale>
          <a:sx n="67" d="100"/>
          <a:sy n="67"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CE407-6E37-4071-B8C6-E934DC63370E}" type="datetimeFigureOut">
              <a:rPr lang="en-IN" smtClean="0"/>
              <a:t>31-05-2023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E454-7F18-4F2A-B74B-034BCB8415A9}" type="slidenum">
              <a:rPr lang="en-IN" smtClean="0"/>
              <a:t>‹#›</a:t>
            </a:fld>
            <a:endParaRPr lang="en-IN"/>
          </a:p>
        </p:txBody>
      </p:sp>
    </p:spTree>
    <p:extLst>
      <p:ext uri="{BB962C8B-B14F-4D97-AF65-F5344CB8AC3E}">
        <p14:creationId xmlns:p14="http://schemas.microsoft.com/office/powerpoint/2010/main" val="250267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299E454-7F18-4F2A-B74B-034BCB8415A9}" type="slidenum">
              <a:rPr lang="en-IN" smtClean="0"/>
              <a:t>12</a:t>
            </a:fld>
            <a:endParaRPr lang="en-IN"/>
          </a:p>
        </p:txBody>
      </p:sp>
    </p:spTree>
    <p:extLst>
      <p:ext uri="{BB962C8B-B14F-4D97-AF65-F5344CB8AC3E}">
        <p14:creationId xmlns:p14="http://schemas.microsoft.com/office/powerpoint/2010/main" val="119788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24</a:t>
            </a:fld>
            <a:endParaRPr lang="en-IN"/>
          </a:p>
        </p:txBody>
      </p:sp>
    </p:spTree>
    <p:extLst>
      <p:ext uri="{BB962C8B-B14F-4D97-AF65-F5344CB8AC3E}">
        <p14:creationId xmlns:p14="http://schemas.microsoft.com/office/powerpoint/2010/main" val="11276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41</a:t>
            </a:fld>
            <a:endParaRPr lang="en-IN"/>
          </a:p>
        </p:txBody>
      </p:sp>
    </p:spTree>
    <p:extLst>
      <p:ext uri="{BB962C8B-B14F-4D97-AF65-F5344CB8AC3E}">
        <p14:creationId xmlns:p14="http://schemas.microsoft.com/office/powerpoint/2010/main" val="197003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9E454-7F18-4F2A-B74B-034BCB8415A9}" type="slidenum">
              <a:rPr lang="en-IN" smtClean="0"/>
              <a:t>42</a:t>
            </a:fld>
            <a:endParaRPr lang="en-IN"/>
          </a:p>
        </p:txBody>
      </p:sp>
    </p:spTree>
    <p:extLst>
      <p:ext uri="{BB962C8B-B14F-4D97-AF65-F5344CB8AC3E}">
        <p14:creationId xmlns:p14="http://schemas.microsoft.com/office/powerpoint/2010/main" val="3950133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7211"/>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95688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466114"/>
            <a:ext cx="2743200" cy="320676"/>
          </a:xfrm>
        </p:spPr>
        <p:txBody>
          <a:bodyPr/>
          <a:lstStyle/>
          <a:p>
            <a:fld id="{E805BF07-CBC2-4220-84AD-1909094F0CFF}" type="datetimeFigureOut">
              <a:rPr lang="en-IN" smtClean="0"/>
              <a:t>31-05-2023</a:t>
            </a:fld>
            <a:endParaRPr lang="en-IN"/>
          </a:p>
        </p:txBody>
      </p:sp>
      <p:sp>
        <p:nvSpPr>
          <p:cNvPr id="6" name="Slide Number Placeholder 5"/>
          <p:cNvSpPr>
            <a:spLocks noGrp="1"/>
          </p:cNvSpPr>
          <p:nvPr>
            <p:ph type="sldNum" sz="quarter" idx="12"/>
          </p:nvPr>
        </p:nvSpPr>
        <p:spPr>
          <a:xfrm>
            <a:off x="8610600" y="6466114"/>
            <a:ext cx="2743200" cy="320676"/>
          </a:xfrm>
        </p:spPr>
        <p:txBody>
          <a:bodyPr/>
          <a:lstStyle/>
          <a:p>
            <a:fld id="{E4D15D35-A375-4209-B350-81687305E0E1}" type="slidenum">
              <a:rPr lang="en-IN" smtClean="0"/>
              <a:t>‹#›</a:t>
            </a:fld>
            <a:endParaRPr lang="en-IN"/>
          </a:p>
        </p:txBody>
      </p:sp>
      <p:grpSp>
        <p:nvGrpSpPr>
          <p:cNvPr id="10" name="Group 9"/>
          <p:cNvGrpSpPr/>
          <p:nvPr/>
        </p:nvGrpSpPr>
        <p:grpSpPr>
          <a:xfrm>
            <a:off x="5312833" y="6511093"/>
            <a:ext cx="1566333" cy="230717"/>
            <a:chOff x="3984625" y="4911725"/>
            <a:chExt cx="1174750" cy="173038"/>
          </a:xfrm>
        </p:grpSpPr>
        <p:sp>
          <p:nvSpPr>
            <p:cNvPr id="11"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12"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27" name="Straight Connector 26"/>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sp>
        <p:nvSpPr>
          <p:cNvPr id="26" name="Rectangle 25">
            <a:extLst>
              <a:ext uri="{FF2B5EF4-FFF2-40B4-BE49-F238E27FC236}">
                <a16:creationId xmlns:a16="http://schemas.microsoft.com/office/drawing/2014/main" id="{E8E199F8-7C31-49FE-9536-196E9746A76B}"/>
              </a:ext>
            </a:extLst>
          </p:cNvPr>
          <p:cNvSpPr>
            <a:spLocks/>
          </p:cNvSpPr>
          <p:nvPr/>
        </p:nvSpPr>
        <p:spPr>
          <a:xfrm>
            <a:off x="0" y="6607175"/>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30" name="Rectangle 12">
            <a:extLst>
              <a:ext uri="{FF2B5EF4-FFF2-40B4-BE49-F238E27FC236}">
                <a16:creationId xmlns:a16="http://schemas.microsoft.com/office/drawing/2014/main" id="{79ADF140-7AC9-45B1-A349-E2B1C6A443D9}"/>
              </a:ext>
            </a:extLst>
          </p:cNvPr>
          <p:cNvSpPr/>
          <p:nvPr/>
        </p:nvSpPr>
        <p:spPr>
          <a:xfrm>
            <a:off x="1" y="6381750"/>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31" name="Parallelogram 13">
            <a:extLst>
              <a:ext uri="{FF2B5EF4-FFF2-40B4-BE49-F238E27FC236}">
                <a16:creationId xmlns:a16="http://schemas.microsoft.com/office/drawing/2014/main" id="{E3423938-8FEF-4220-83BF-D98A9460B0DA}"/>
              </a:ext>
            </a:extLst>
          </p:cNvPr>
          <p:cNvSpPr/>
          <p:nvPr/>
        </p:nvSpPr>
        <p:spPr>
          <a:xfrm>
            <a:off x="7810501" y="6362700"/>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Tree>
    <p:extLst>
      <p:ext uri="{BB962C8B-B14F-4D97-AF65-F5344CB8AC3E}">
        <p14:creationId xmlns:p14="http://schemas.microsoft.com/office/powerpoint/2010/main" val="42055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5BF07-CBC2-4220-84AD-1909094F0CFF}" type="datetimeFigureOut">
              <a:rPr lang="en-IN" smtClean="0"/>
              <a:t>31-05-2023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610530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05BF07-CBC2-4220-84AD-1909094F0CFF}"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428361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05BF07-CBC2-4220-84AD-1909094F0CFF}"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39057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5BF07-CBC2-4220-84AD-1909094F0CFF}"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802099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5BF07-CBC2-4220-84AD-1909094F0CFF}"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365261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86E7174-C38F-4965-8AA7-01617B98F29F}"/>
              </a:ext>
            </a:extLst>
          </p:cNvPr>
          <p:cNvSpPr>
            <a:spLocks/>
          </p:cNvSpPr>
          <p:nvPr/>
        </p:nvSpPr>
        <p:spPr>
          <a:xfrm>
            <a:off x="0" y="6620238"/>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49" name="Rectangle 12">
            <a:extLst>
              <a:ext uri="{FF2B5EF4-FFF2-40B4-BE49-F238E27FC236}">
                <a16:creationId xmlns:a16="http://schemas.microsoft.com/office/drawing/2014/main" id="{E1E99AD8-7330-4251-94E7-070E899EE43A}"/>
              </a:ext>
            </a:extLst>
          </p:cNvPr>
          <p:cNvSpPr/>
          <p:nvPr/>
        </p:nvSpPr>
        <p:spPr>
          <a:xfrm>
            <a:off x="1" y="6394813"/>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50" name="Parallelogram 13">
            <a:extLst>
              <a:ext uri="{FF2B5EF4-FFF2-40B4-BE49-F238E27FC236}">
                <a16:creationId xmlns:a16="http://schemas.microsoft.com/office/drawing/2014/main" id="{5B7083B7-6A9C-4C7E-B5C8-C869D2DDB420}"/>
              </a:ext>
            </a:extLst>
          </p:cNvPr>
          <p:cNvSpPr/>
          <p:nvPr/>
        </p:nvSpPr>
        <p:spPr>
          <a:xfrm>
            <a:off x="7810501" y="6375763"/>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553198"/>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Feb 14, 2020</a:t>
            </a:r>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5574" y="299887"/>
            <a:ext cx="622040" cy="622040"/>
          </a:xfrm>
          <a:prstGeom prst="rect">
            <a:avLst/>
          </a:prstGeom>
        </p:spPr>
      </p:pic>
      <p:cxnSp>
        <p:nvCxnSpPr>
          <p:cNvPr id="51" name="Straight Connector 50">
            <a:extLst>
              <a:ext uri="{FF2B5EF4-FFF2-40B4-BE49-F238E27FC236}">
                <a16:creationId xmlns:a16="http://schemas.microsoft.com/office/drawing/2014/main" id="{E50FB5C1-94FD-4336-A5CB-E6FFDF3FD2B8}"/>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79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86E7174-C38F-4965-8AA7-01617B98F29F}"/>
              </a:ext>
            </a:extLst>
          </p:cNvPr>
          <p:cNvSpPr>
            <a:spLocks/>
          </p:cNvSpPr>
          <p:nvPr/>
        </p:nvSpPr>
        <p:spPr>
          <a:xfrm>
            <a:off x="0" y="6620238"/>
            <a:ext cx="12192000" cy="228600"/>
          </a:xfrm>
          <a:prstGeom prst="rect">
            <a:avLst/>
          </a:pr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49" name="Rectangle 12">
            <a:extLst>
              <a:ext uri="{FF2B5EF4-FFF2-40B4-BE49-F238E27FC236}">
                <a16:creationId xmlns:a16="http://schemas.microsoft.com/office/drawing/2014/main" id="{E1E99AD8-7330-4251-94E7-070E899EE43A}"/>
              </a:ext>
            </a:extLst>
          </p:cNvPr>
          <p:cNvSpPr/>
          <p:nvPr/>
        </p:nvSpPr>
        <p:spPr>
          <a:xfrm>
            <a:off x="1" y="6394813"/>
            <a:ext cx="7922684" cy="204788"/>
          </a:xfrm>
          <a:custGeom>
            <a:avLst/>
            <a:gdLst/>
            <a:ahLst/>
            <a:cxnLst/>
            <a:rect l="l" t="t" r="r" b="b"/>
            <a:pathLst>
              <a:path w="5822917" h="289083">
                <a:moveTo>
                  <a:pt x="0" y="0"/>
                </a:moveTo>
                <a:lnTo>
                  <a:pt x="4813471" y="0"/>
                </a:lnTo>
                <a:lnTo>
                  <a:pt x="4910138" y="0"/>
                </a:lnTo>
                <a:lnTo>
                  <a:pt x="5822917" y="0"/>
                </a:lnTo>
                <a:lnTo>
                  <a:pt x="5616211" y="289083"/>
                </a:lnTo>
                <a:lnTo>
                  <a:pt x="4910138" y="289083"/>
                </a:lnTo>
                <a:lnTo>
                  <a:pt x="4606765" y="289083"/>
                </a:lnTo>
                <a:lnTo>
                  <a:pt x="0" y="289083"/>
                </a:lnTo>
                <a:close/>
              </a:path>
            </a:pathLst>
          </a:custGeom>
          <a:solidFill>
            <a:srgbClr val="004B8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50" name="Parallelogram 13">
            <a:extLst>
              <a:ext uri="{FF2B5EF4-FFF2-40B4-BE49-F238E27FC236}">
                <a16:creationId xmlns:a16="http://schemas.microsoft.com/office/drawing/2014/main" id="{5B7083B7-6A9C-4C7E-B5C8-C869D2DDB420}"/>
              </a:ext>
            </a:extLst>
          </p:cNvPr>
          <p:cNvSpPr/>
          <p:nvPr/>
        </p:nvSpPr>
        <p:spPr>
          <a:xfrm>
            <a:off x="7810501" y="6375763"/>
            <a:ext cx="4381500" cy="204788"/>
          </a:xfrm>
          <a:custGeom>
            <a:avLst/>
            <a:gdLst/>
            <a:ahLst/>
            <a:cxnLst/>
            <a:rect l="l" t="t" r="r" b="b"/>
            <a:pathLst>
              <a:path w="3221198" h="289083">
                <a:moveTo>
                  <a:pt x="206706" y="0"/>
                </a:moveTo>
                <a:lnTo>
                  <a:pt x="803435" y="0"/>
                </a:lnTo>
                <a:lnTo>
                  <a:pt x="1216152" y="0"/>
                </a:lnTo>
                <a:lnTo>
                  <a:pt x="3221198" y="0"/>
                </a:lnTo>
                <a:lnTo>
                  <a:pt x="3221198" y="289083"/>
                </a:lnTo>
                <a:lnTo>
                  <a:pt x="1009446" y="289083"/>
                </a:lnTo>
                <a:lnTo>
                  <a:pt x="803435" y="289083"/>
                </a:lnTo>
                <a:lnTo>
                  <a:pt x="0" y="289083"/>
                </a:lnTo>
                <a:close/>
              </a:path>
            </a:pathLst>
          </a:custGeom>
          <a:solidFill>
            <a:srgbClr val="F89D1B"/>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pic>
        <p:nvPicPr>
          <p:cNvPr id="48" name="Picture 47">
            <a:extLst>
              <a:ext uri="{FF2B5EF4-FFF2-40B4-BE49-F238E27FC236}">
                <a16:creationId xmlns:a16="http://schemas.microsoft.com/office/drawing/2014/main" id="{440ED7BC-308A-4409-AA68-22FC06D4B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cxnSp>
        <p:nvCxnSpPr>
          <p:cNvPr id="51" name="Straight Connector 50">
            <a:extLst>
              <a:ext uri="{FF2B5EF4-FFF2-40B4-BE49-F238E27FC236}">
                <a16:creationId xmlns:a16="http://schemas.microsoft.com/office/drawing/2014/main" id="{814188C6-AAF5-4DBC-BD08-D335742D4DEB}"/>
              </a:ext>
            </a:extLst>
          </p:cNvPr>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0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466114"/>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4DFEB0-1F7A-4B4D-9624-195742B4B0BB}" type="datetimeFigureOut">
              <a:rPr lang="en-US" smtClean="0"/>
              <a:pPr/>
              <a:t>5/31/2023</a:t>
            </a:fld>
            <a:endParaRPr lang="en-US" dirty="0"/>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440ED7BC-308A-4409-AA68-22FC06D4B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40280" y="276562"/>
            <a:ext cx="3000712" cy="615950"/>
          </a:xfrm>
          <a:prstGeom prst="rect">
            <a:avLst/>
          </a:prstGeom>
        </p:spPr>
      </p:pic>
      <p:cxnSp>
        <p:nvCxnSpPr>
          <p:cNvPr id="47" name="Straight Connector 46">
            <a:extLst>
              <a:ext uri="{FF2B5EF4-FFF2-40B4-BE49-F238E27FC236}">
                <a16:creationId xmlns:a16="http://schemas.microsoft.com/office/drawing/2014/main" id="{5FD83026-216B-4CD1-A5F6-39E1A5D81913}"/>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70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2701" y="155015"/>
            <a:ext cx="9043663" cy="911785"/>
          </a:xfrm>
        </p:spPr>
        <p:txBody>
          <a:bodyPr>
            <a:normAutofit/>
          </a:bodyPr>
          <a:lstStyle>
            <a:lvl1pPr algn="ctr">
              <a:defRPr sz="3600" b="1" i="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838200" y="163455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Date Placeholder 3"/>
          <p:cNvSpPr txBox="1">
            <a:spLocks/>
          </p:cNvSpPr>
          <p:nvPr/>
        </p:nvSpPr>
        <p:spPr>
          <a:xfrm>
            <a:off x="80557" y="6466114"/>
            <a:ext cx="2743200" cy="3206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4DFEB0-1F7A-4B4D-9624-195742B4B0BB}" type="datetimeFigureOut">
              <a:rPr lang="en-US" smtClean="0"/>
              <a:pPr/>
              <a:t>5/31/2023</a:t>
            </a:fld>
            <a:endParaRPr lang="en-US" dirty="0"/>
          </a:p>
        </p:txBody>
      </p:sp>
      <p:sp>
        <p:nvSpPr>
          <p:cNvPr id="28" name="Slide Number Placeholder 5"/>
          <p:cNvSpPr txBox="1">
            <a:spLocks/>
          </p:cNvSpPr>
          <p:nvPr/>
        </p:nvSpPr>
        <p:spPr>
          <a:xfrm>
            <a:off x="9355186" y="6466114"/>
            <a:ext cx="2743200" cy="32067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AA0F5-ADBB-4047-B30F-994CFD2B8B89}" type="slidenum">
              <a:rPr lang="en-US" smtClean="0"/>
              <a:pPr/>
              <a:t>‹#›</a:t>
            </a:fld>
            <a:endParaRPr lang="en-US" dirty="0"/>
          </a:p>
        </p:txBody>
      </p:sp>
      <p:grpSp>
        <p:nvGrpSpPr>
          <p:cNvPr id="29" name="Group 28"/>
          <p:cNvGrpSpPr/>
          <p:nvPr/>
        </p:nvGrpSpPr>
        <p:grpSpPr>
          <a:xfrm>
            <a:off x="5312833" y="6615597"/>
            <a:ext cx="1566333" cy="230717"/>
            <a:chOff x="3984625" y="4911725"/>
            <a:chExt cx="1174750" cy="173038"/>
          </a:xfrm>
        </p:grpSpPr>
        <p:sp>
          <p:nvSpPr>
            <p:cNvPr id="30"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1"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6" name="Straight Connector 45"/>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D83026-216B-4CD1-A5F6-39E1A5D81913}"/>
              </a:ext>
            </a:extLst>
          </p:cNvPr>
          <p:cNvCxnSpPr/>
          <p:nvPr/>
        </p:nvCxnSpPr>
        <p:spPr>
          <a:xfrm>
            <a:off x="1270000" y="482600"/>
            <a:ext cx="0" cy="1422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618D81D1-5E86-48B9-875E-A0C3D8BA7A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5574" y="299887"/>
            <a:ext cx="622040" cy="622040"/>
          </a:xfrm>
          <a:prstGeom prst="rect">
            <a:avLst/>
          </a:prstGeom>
        </p:spPr>
      </p:pic>
    </p:spTree>
    <p:extLst>
      <p:ext uri="{BB962C8B-B14F-4D97-AF65-F5344CB8AC3E}">
        <p14:creationId xmlns:p14="http://schemas.microsoft.com/office/powerpoint/2010/main" val="2592159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05BF07-CBC2-4220-84AD-1909094F0CFF}"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67990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5BF07-CBC2-4220-84AD-1909094F0CFF}"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150333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05BF07-CBC2-4220-84AD-1909094F0CFF}" type="datetimeFigureOut">
              <a:rPr lang="en-IN" smtClean="0"/>
              <a:t>31-05-2023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59295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5BF07-CBC2-4220-84AD-1909094F0CFF}" type="datetimeFigureOut">
              <a:rPr lang="en-IN" smtClean="0"/>
              <a:t>31-05-2023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D15D35-A375-4209-B350-81687305E0E1}" type="slidenum">
              <a:rPr lang="en-IN" smtClean="0"/>
              <a:t>‹#›</a:t>
            </a:fld>
            <a:endParaRPr lang="en-IN"/>
          </a:p>
        </p:txBody>
      </p:sp>
    </p:spTree>
    <p:extLst>
      <p:ext uri="{BB962C8B-B14F-4D97-AF65-F5344CB8AC3E}">
        <p14:creationId xmlns:p14="http://schemas.microsoft.com/office/powerpoint/2010/main" val="2468317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5BF07-CBC2-4220-84AD-1909094F0CFF}" type="datetimeFigureOut">
              <a:rPr lang="en-IN" smtClean="0"/>
              <a:t>31-05-2023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15D35-A375-4209-B350-81687305E0E1}" type="slidenum">
              <a:rPr lang="en-IN" smtClean="0"/>
              <a:t>‹#›</a:t>
            </a:fld>
            <a:endParaRPr lang="en-IN"/>
          </a:p>
        </p:txBody>
      </p:sp>
    </p:spTree>
    <p:extLst>
      <p:ext uri="{BB962C8B-B14F-4D97-AF65-F5344CB8AC3E}">
        <p14:creationId xmlns:p14="http://schemas.microsoft.com/office/powerpoint/2010/main" val="3018821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18" Type="http://schemas.microsoft.com/office/2007/relationships/hdphoto" Target="../media/hdphoto5.wdp"/><Relationship Id="rId3" Type="http://schemas.openxmlformats.org/officeDocument/2006/relationships/image" Target="../media/image22.png"/><Relationship Id="rId7" Type="http://schemas.openxmlformats.org/officeDocument/2006/relationships/image" Target="../media/image26.png"/><Relationship Id="rId12" Type="http://schemas.microsoft.com/office/2007/relationships/hdphoto" Target="../media/hdphoto2.wdp"/><Relationship Id="rId17" Type="http://schemas.openxmlformats.org/officeDocument/2006/relationships/image" Target="../media/image32.png"/><Relationship Id="rId2" Type="http://schemas.openxmlformats.org/officeDocument/2006/relationships/notesSlide" Target="../notesSlides/notesSlide1.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jpeg"/><Relationship Id="rId9" Type="http://schemas.microsoft.com/office/2007/relationships/hdphoto" Target="../media/hdphoto1.wdp"/><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3.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7.wdp"/></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56.jpeg"/><Relationship Id="rId4" Type="http://schemas.openxmlformats.org/officeDocument/2006/relationships/image" Target="../media/image51.jpeg"/><Relationship Id="rId9" Type="http://schemas.openxmlformats.org/officeDocument/2006/relationships/image" Target="../media/image55.jpeg"/></Relationships>
</file>

<file path=ppt/slides/_rels/slide3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emf"/><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png"/><Relationship Id="rId2" Type="http://schemas.openxmlformats.org/officeDocument/2006/relationships/image" Target="../media/image5.JP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5909-91C5-4643-ABC6-E39C680CF91F}"/>
              </a:ext>
            </a:extLst>
          </p:cNvPr>
          <p:cNvSpPr txBox="1"/>
          <p:nvPr/>
        </p:nvSpPr>
        <p:spPr>
          <a:xfrm>
            <a:off x="4423106" y="2890391"/>
            <a:ext cx="3345788" cy="1077218"/>
          </a:xfrm>
          <a:prstGeom prst="rect">
            <a:avLst/>
          </a:prstGeom>
          <a:noFill/>
        </p:spPr>
        <p:txBody>
          <a:bodyPr wrap="none" rtlCol="0">
            <a:spAutoFit/>
          </a:bodyPr>
          <a:lstStyle/>
          <a:p>
            <a:r>
              <a:rPr lang="en-US" sz="3200" b="1" dirty="0"/>
              <a:t>DRIVER TRAINING </a:t>
            </a:r>
          </a:p>
          <a:p>
            <a:pPr algn="ctr"/>
            <a:r>
              <a:rPr lang="en-US" sz="3200" b="1" dirty="0"/>
              <a:t>HANDOUT</a:t>
            </a:r>
            <a:endParaRPr lang="en-IN" sz="3200" b="1" dirty="0"/>
          </a:p>
        </p:txBody>
      </p:sp>
      <p:sp>
        <p:nvSpPr>
          <p:cNvPr id="3" name="TextBox 2">
            <a:extLst>
              <a:ext uri="{FF2B5EF4-FFF2-40B4-BE49-F238E27FC236}">
                <a16:creationId xmlns:a16="http://schemas.microsoft.com/office/drawing/2014/main" id="{6F7D9901-9B61-45D1-A8A1-C450351FBC2A}"/>
              </a:ext>
            </a:extLst>
          </p:cNvPr>
          <p:cNvSpPr txBox="1"/>
          <p:nvPr/>
        </p:nvSpPr>
        <p:spPr>
          <a:xfrm>
            <a:off x="78892" y="5941289"/>
            <a:ext cx="2803973" cy="369332"/>
          </a:xfrm>
          <a:prstGeom prst="rect">
            <a:avLst/>
          </a:prstGeom>
          <a:noFill/>
        </p:spPr>
        <p:txBody>
          <a:bodyPr wrap="none" rtlCol="0">
            <a:spAutoFit/>
          </a:bodyPr>
          <a:lstStyle/>
          <a:p>
            <a:r>
              <a:rPr lang="en-US" dirty="0"/>
              <a:t>Updated as on Feb 14, 2020</a:t>
            </a:r>
            <a:endParaRPr lang="en-US" b="1" dirty="0"/>
          </a:p>
        </p:txBody>
      </p:sp>
    </p:spTree>
    <p:extLst>
      <p:ext uri="{BB962C8B-B14F-4D97-AF65-F5344CB8AC3E}">
        <p14:creationId xmlns:p14="http://schemas.microsoft.com/office/powerpoint/2010/main" val="8422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F2886F-7171-46BD-B448-9F228A915D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50426"/>
            <a:ext cx="6497556" cy="3522823"/>
          </a:xfrm>
          <a:prstGeom prst="rect">
            <a:avLst/>
          </a:prstGeom>
          <a:ln>
            <a:noFill/>
          </a:ln>
        </p:spPr>
      </p:pic>
      <p:sp>
        <p:nvSpPr>
          <p:cNvPr id="5" name="TextBox 4">
            <a:extLst>
              <a:ext uri="{FF2B5EF4-FFF2-40B4-BE49-F238E27FC236}">
                <a16:creationId xmlns:a16="http://schemas.microsoft.com/office/drawing/2014/main" id="{B05D6C39-9D7C-44DA-A162-CAC8BDDBEDE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D6A9C974-6806-4DC2-BE82-13AD47536144}"/>
              </a:ext>
            </a:extLst>
          </p:cNvPr>
          <p:cNvSpPr txBox="1"/>
          <p:nvPr/>
        </p:nvSpPr>
        <p:spPr>
          <a:xfrm>
            <a:off x="1331693" y="1350401"/>
            <a:ext cx="1135247" cy="369332"/>
          </a:xfrm>
          <a:prstGeom prst="rect">
            <a:avLst/>
          </a:prstGeom>
          <a:noFill/>
        </p:spPr>
        <p:txBody>
          <a:bodyPr wrap="none" rtlCol="0">
            <a:spAutoFit/>
          </a:bodyPr>
          <a:lstStyle/>
          <a:p>
            <a:r>
              <a:rPr lang="en-US" b="1" dirty="0"/>
              <a:t>DPF Lamp</a:t>
            </a:r>
          </a:p>
        </p:txBody>
      </p:sp>
      <p:sp>
        <p:nvSpPr>
          <p:cNvPr id="10" name="TextBox 9">
            <a:extLst>
              <a:ext uri="{FF2B5EF4-FFF2-40B4-BE49-F238E27FC236}">
                <a16:creationId xmlns:a16="http://schemas.microsoft.com/office/drawing/2014/main" id="{56A86DFD-8771-4738-970F-62C39126319F}"/>
              </a:ext>
            </a:extLst>
          </p:cNvPr>
          <p:cNvSpPr txBox="1"/>
          <p:nvPr/>
        </p:nvSpPr>
        <p:spPr>
          <a:xfrm>
            <a:off x="6639810" y="3403780"/>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(DPF) is choked and needs regeneration</a:t>
            </a:r>
          </a:p>
        </p:txBody>
      </p:sp>
      <p:sp>
        <p:nvSpPr>
          <p:cNvPr id="11" name="TextBox 10">
            <a:extLst>
              <a:ext uri="{FF2B5EF4-FFF2-40B4-BE49-F238E27FC236}">
                <a16:creationId xmlns:a16="http://schemas.microsoft.com/office/drawing/2014/main" id="{85F1674B-5E6B-4EE6-BA79-06F5EF3076DA}"/>
              </a:ext>
            </a:extLst>
          </p:cNvPr>
          <p:cNvSpPr txBox="1"/>
          <p:nvPr/>
        </p:nvSpPr>
        <p:spPr>
          <a:xfrm>
            <a:off x="6639810" y="4520934"/>
            <a:ext cx="5537200" cy="1569660"/>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solidFill>
                  <a:srgbClr val="FF0000"/>
                </a:solidFill>
              </a:rPr>
              <a:t>Drive the vehicle on a highway at high speed to increase  exhaust system temperature. </a:t>
            </a:r>
          </a:p>
          <a:p>
            <a:pPr marL="742950" lvl="1" indent="-285750">
              <a:buFont typeface="Arial" panose="020B0604020202020204" pitchFamily="34" charset="0"/>
              <a:buChar char="•"/>
            </a:pPr>
            <a:r>
              <a:rPr lang="en-US" sz="1600" dirty="0"/>
              <a:t>If the above condition is not possible, park vehicle in a safe location to start </a:t>
            </a:r>
            <a:r>
              <a:rPr lang="en-US" sz="1600" i="1" dirty="0"/>
              <a:t>Parked regeneration</a:t>
            </a:r>
            <a:r>
              <a:rPr lang="en-US" sz="1600" dirty="0"/>
              <a:t>.</a:t>
            </a:r>
          </a:p>
          <a:p>
            <a:pPr lvl="1"/>
            <a:endParaRPr lang="en-US" sz="1600" dirty="0"/>
          </a:p>
        </p:txBody>
      </p:sp>
      <p:pic>
        <p:nvPicPr>
          <p:cNvPr id="13" name="Picture 12">
            <a:extLst>
              <a:ext uri="{FF2B5EF4-FFF2-40B4-BE49-F238E27FC236}">
                <a16:creationId xmlns:a16="http://schemas.microsoft.com/office/drawing/2014/main" id="{3ED2A816-40A1-4D7E-8D9D-E6B9699BF5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44" y="1869719"/>
            <a:ext cx="679022" cy="582019"/>
          </a:xfrm>
          <a:prstGeom prst="rect">
            <a:avLst/>
          </a:prstGeom>
        </p:spPr>
      </p:pic>
      <p:grpSp>
        <p:nvGrpSpPr>
          <p:cNvPr id="21" name="Group 20">
            <a:extLst>
              <a:ext uri="{FF2B5EF4-FFF2-40B4-BE49-F238E27FC236}">
                <a16:creationId xmlns:a16="http://schemas.microsoft.com/office/drawing/2014/main" id="{6F06C8CD-68D9-4C7F-BAFC-FE092FEFEE5F}"/>
              </a:ext>
            </a:extLst>
          </p:cNvPr>
          <p:cNvGrpSpPr/>
          <p:nvPr/>
        </p:nvGrpSpPr>
        <p:grpSpPr>
          <a:xfrm>
            <a:off x="4425209" y="1820440"/>
            <a:ext cx="2045128" cy="737437"/>
            <a:chOff x="6095999" y="471081"/>
            <a:chExt cx="2045128" cy="737437"/>
          </a:xfrm>
        </p:grpSpPr>
        <p:sp>
          <p:nvSpPr>
            <p:cNvPr id="22" name="TextBox 21">
              <a:extLst>
                <a:ext uri="{FF2B5EF4-FFF2-40B4-BE49-F238E27FC236}">
                  <a16:creationId xmlns:a16="http://schemas.microsoft.com/office/drawing/2014/main" id="{95194C7C-C213-4015-B3B6-D7AAD5C363E8}"/>
                </a:ext>
              </a:extLst>
            </p:cNvPr>
            <p:cNvSpPr txBox="1"/>
            <p:nvPr/>
          </p:nvSpPr>
          <p:spPr>
            <a:xfrm>
              <a:off x="6096000" y="471081"/>
              <a:ext cx="2045127" cy="369332"/>
            </a:xfrm>
            <a:prstGeom prst="rect">
              <a:avLst/>
            </a:prstGeom>
            <a:solidFill>
              <a:schemeClr val="bg1">
                <a:lumMod val="75000"/>
              </a:schemeClr>
            </a:solidFill>
            <a:ln>
              <a:solidFill>
                <a:schemeClr val="tx1"/>
              </a:solidFill>
            </a:ln>
          </p:spPr>
          <p:txBody>
            <a:bodyPr wrap="square" rtlCol="0">
              <a:spAutoFit/>
            </a:bodyPr>
            <a:lstStyle/>
            <a:p>
              <a:pPr algn="ctr"/>
              <a:r>
                <a:rPr lang="en-US" b="1" dirty="0"/>
                <a:t>Level 1</a:t>
              </a:r>
              <a:endParaRPr lang="en-IN" b="1" dirty="0"/>
            </a:p>
          </p:txBody>
        </p:sp>
        <p:sp>
          <p:nvSpPr>
            <p:cNvPr id="23" name="TextBox 22">
              <a:extLst>
                <a:ext uri="{FF2B5EF4-FFF2-40B4-BE49-F238E27FC236}">
                  <a16:creationId xmlns:a16="http://schemas.microsoft.com/office/drawing/2014/main" id="{4C0D5C58-3FFB-4103-B672-BE61C8BEA3E5}"/>
                </a:ext>
              </a:extLst>
            </p:cNvPr>
            <p:cNvSpPr txBox="1"/>
            <p:nvPr/>
          </p:nvSpPr>
          <p:spPr>
            <a:xfrm>
              <a:off x="6095999" y="839186"/>
              <a:ext cx="2045128" cy="369332"/>
            </a:xfrm>
            <a:prstGeom prst="rect">
              <a:avLst/>
            </a:prstGeom>
            <a:noFill/>
            <a:ln>
              <a:solidFill>
                <a:schemeClr val="tx1"/>
              </a:solidFill>
            </a:ln>
          </p:spPr>
          <p:txBody>
            <a:bodyPr wrap="square" rtlCol="0">
              <a:spAutoFit/>
            </a:bodyPr>
            <a:lstStyle/>
            <a:p>
              <a:r>
                <a:rPr lang="en-US" b="1" dirty="0"/>
                <a:t>DPF lamp solid ON</a:t>
              </a:r>
              <a:endParaRPr lang="en-IN" b="1" dirty="0"/>
            </a:p>
          </p:txBody>
        </p:sp>
      </p:grpSp>
      <p:sp>
        <p:nvSpPr>
          <p:cNvPr id="14" name="TextBox 13">
            <a:extLst>
              <a:ext uri="{FF2B5EF4-FFF2-40B4-BE49-F238E27FC236}">
                <a16:creationId xmlns:a16="http://schemas.microsoft.com/office/drawing/2014/main" id="{9531BB63-8FDC-4C53-A200-939FDB617AFD}"/>
              </a:ext>
            </a:extLst>
          </p:cNvPr>
          <p:cNvSpPr txBox="1"/>
          <p:nvPr/>
        </p:nvSpPr>
        <p:spPr>
          <a:xfrm>
            <a:off x="6735939" y="1362699"/>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id="{9FA6CD94-09C8-42DA-8F99-5B3A1A377544}"/>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9" name="Connector: Elbow 8">
            <a:extLst>
              <a:ext uri="{FF2B5EF4-FFF2-40B4-BE49-F238E27FC236}">
                <a16:creationId xmlns:a16="http://schemas.microsoft.com/office/drawing/2014/main" id="{4257D8C0-FE2C-4C05-8A6D-9E459DE161FC}"/>
              </a:ext>
            </a:extLst>
          </p:cNvPr>
          <p:cNvCxnSpPr>
            <a:cxnSpLocks/>
            <a:stCxn id="7" idx="0"/>
            <a:endCxn id="13" idx="2"/>
          </p:cNvCxnSpPr>
          <p:nvPr/>
        </p:nvCxnSpPr>
        <p:spPr>
          <a:xfrm rot="16200000" flipV="1">
            <a:off x="904371" y="3011123"/>
            <a:ext cx="111877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8CD7BABD-F812-46FF-8148-57BE79AF4680}"/>
              </a:ext>
            </a:extLst>
          </p:cNvPr>
          <p:cNvSpPr/>
          <p:nvPr/>
        </p:nvSpPr>
        <p:spPr>
          <a:xfrm>
            <a:off x="1370093" y="3570509"/>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429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DAEFD33-3DD3-4E58-907C-55716977C1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F56096A6-F39C-4943-BF5E-321E7FB1419D}"/>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9F36D791-0AB4-42C7-96CB-90E86327B379}"/>
              </a:ext>
            </a:extLst>
          </p:cNvPr>
          <p:cNvSpPr txBox="1"/>
          <p:nvPr/>
        </p:nvSpPr>
        <p:spPr>
          <a:xfrm>
            <a:off x="1331693" y="1350401"/>
            <a:ext cx="1135247" cy="369332"/>
          </a:xfrm>
          <a:prstGeom prst="rect">
            <a:avLst/>
          </a:prstGeom>
          <a:noFill/>
        </p:spPr>
        <p:txBody>
          <a:bodyPr wrap="none" rtlCol="0">
            <a:spAutoFit/>
          </a:bodyPr>
          <a:lstStyle/>
          <a:p>
            <a:r>
              <a:rPr lang="en-US" b="1" dirty="0"/>
              <a:t>DPF Lamp</a:t>
            </a:r>
          </a:p>
        </p:txBody>
      </p:sp>
      <p:sp>
        <p:nvSpPr>
          <p:cNvPr id="10" name="TextBox 9">
            <a:extLst>
              <a:ext uri="{FF2B5EF4-FFF2-40B4-BE49-F238E27FC236}">
                <a16:creationId xmlns:a16="http://schemas.microsoft.com/office/drawing/2014/main" id="{8AB2241E-4BAE-4B38-87FF-F98A0F7CDA4D}"/>
              </a:ext>
            </a:extLst>
          </p:cNvPr>
          <p:cNvSpPr txBox="1"/>
          <p:nvPr/>
        </p:nvSpPr>
        <p:spPr>
          <a:xfrm>
            <a:off x="6654800" y="2879125"/>
            <a:ext cx="5537200" cy="1077218"/>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(DPF) is highly choked and parked regeneration has to be </a:t>
            </a:r>
            <a:r>
              <a:rPr lang="en-US" sz="1600" dirty="0">
                <a:solidFill>
                  <a:srgbClr val="0070C0"/>
                </a:solidFill>
              </a:rPr>
              <a:t>carried out</a:t>
            </a:r>
            <a:r>
              <a:rPr lang="en-US" sz="1600" dirty="0"/>
              <a:t> at the earliest possible</a:t>
            </a:r>
          </a:p>
        </p:txBody>
      </p:sp>
      <p:sp>
        <p:nvSpPr>
          <p:cNvPr id="11" name="TextBox 10">
            <a:extLst>
              <a:ext uri="{FF2B5EF4-FFF2-40B4-BE49-F238E27FC236}">
                <a16:creationId xmlns:a16="http://schemas.microsoft.com/office/drawing/2014/main" id="{32F62AB0-529C-46B7-9FD8-452603072D3E}"/>
              </a:ext>
            </a:extLst>
          </p:cNvPr>
          <p:cNvSpPr txBox="1"/>
          <p:nvPr/>
        </p:nvSpPr>
        <p:spPr>
          <a:xfrm>
            <a:off x="6654800" y="4402153"/>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Park the vehicle in a safe location to start </a:t>
            </a:r>
            <a:r>
              <a:rPr lang="en-US" sz="1600" i="1" dirty="0"/>
              <a:t>Parked regeneration </a:t>
            </a:r>
            <a:r>
              <a:rPr lang="en-US" sz="1600" dirty="0"/>
              <a:t>immediately.</a:t>
            </a:r>
          </a:p>
          <a:p>
            <a:pPr lvl="1"/>
            <a:endParaRPr lang="en-US" sz="1600" dirty="0"/>
          </a:p>
        </p:txBody>
      </p:sp>
      <p:pic>
        <p:nvPicPr>
          <p:cNvPr id="12" name="Picture 11">
            <a:extLst>
              <a:ext uri="{FF2B5EF4-FFF2-40B4-BE49-F238E27FC236}">
                <a16:creationId xmlns:a16="http://schemas.microsoft.com/office/drawing/2014/main" id="{23ED9FB2-2569-47F2-9E1B-FDC40FCB28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6329" y="1923688"/>
            <a:ext cx="679022" cy="582019"/>
          </a:xfrm>
          <a:prstGeom prst="rect">
            <a:avLst/>
          </a:prstGeom>
        </p:spPr>
      </p:pic>
      <p:grpSp>
        <p:nvGrpSpPr>
          <p:cNvPr id="17" name="Group 16">
            <a:extLst>
              <a:ext uri="{FF2B5EF4-FFF2-40B4-BE49-F238E27FC236}">
                <a16:creationId xmlns:a16="http://schemas.microsoft.com/office/drawing/2014/main" id="{C1F17000-4B38-4BC5-A5DE-6FEB9ED31CF0}"/>
              </a:ext>
            </a:extLst>
          </p:cNvPr>
          <p:cNvGrpSpPr/>
          <p:nvPr/>
        </p:nvGrpSpPr>
        <p:grpSpPr>
          <a:xfrm>
            <a:off x="4425209" y="1813922"/>
            <a:ext cx="2045128" cy="737437"/>
            <a:chOff x="6095999" y="471081"/>
            <a:chExt cx="2045128" cy="737437"/>
          </a:xfrm>
        </p:grpSpPr>
        <p:sp>
          <p:nvSpPr>
            <p:cNvPr id="18" name="TextBox 17">
              <a:extLst>
                <a:ext uri="{FF2B5EF4-FFF2-40B4-BE49-F238E27FC236}">
                  <a16:creationId xmlns:a16="http://schemas.microsoft.com/office/drawing/2014/main" id="{6FDC56AC-7E87-4367-992D-B7D742CB6D70}"/>
                </a:ext>
              </a:extLst>
            </p:cNvPr>
            <p:cNvSpPr txBox="1"/>
            <p:nvPr/>
          </p:nvSpPr>
          <p:spPr>
            <a:xfrm>
              <a:off x="6096000" y="471081"/>
              <a:ext cx="2045127" cy="369332"/>
            </a:xfrm>
            <a:prstGeom prst="rect">
              <a:avLst/>
            </a:prstGeom>
            <a:solidFill>
              <a:srgbClr val="FFFF00"/>
            </a:solidFill>
            <a:ln>
              <a:solidFill>
                <a:schemeClr val="tx1"/>
              </a:solidFill>
            </a:ln>
          </p:spPr>
          <p:txBody>
            <a:bodyPr wrap="square" rtlCol="0">
              <a:spAutoFit/>
            </a:bodyPr>
            <a:lstStyle/>
            <a:p>
              <a:pPr algn="ctr"/>
              <a:r>
                <a:rPr lang="en-US" b="1" dirty="0"/>
                <a:t>Level 2</a:t>
              </a:r>
              <a:endParaRPr lang="en-IN" b="1" dirty="0"/>
            </a:p>
          </p:txBody>
        </p:sp>
        <p:sp>
          <p:nvSpPr>
            <p:cNvPr id="19" name="TextBox 18">
              <a:extLst>
                <a:ext uri="{FF2B5EF4-FFF2-40B4-BE49-F238E27FC236}">
                  <a16:creationId xmlns:a16="http://schemas.microsoft.com/office/drawing/2014/main" id="{FA7C8EDE-A198-476A-AB0C-363907FA9CEC}"/>
                </a:ext>
              </a:extLst>
            </p:cNvPr>
            <p:cNvSpPr txBox="1"/>
            <p:nvPr/>
          </p:nvSpPr>
          <p:spPr>
            <a:xfrm>
              <a:off x="6095999" y="839186"/>
              <a:ext cx="2045128" cy="369332"/>
            </a:xfrm>
            <a:prstGeom prst="rect">
              <a:avLst/>
            </a:prstGeom>
            <a:noFill/>
            <a:ln>
              <a:solidFill>
                <a:schemeClr val="tx1"/>
              </a:solidFill>
            </a:ln>
          </p:spPr>
          <p:txBody>
            <a:bodyPr wrap="square" rtlCol="0">
              <a:spAutoFit/>
            </a:bodyPr>
            <a:lstStyle/>
            <a:p>
              <a:r>
                <a:rPr lang="en-US" b="1" dirty="0"/>
                <a:t>DPF lamp flashing</a:t>
              </a:r>
              <a:endParaRPr lang="en-IN" b="1" dirty="0"/>
            </a:p>
          </p:txBody>
        </p:sp>
      </p:grpSp>
      <p:sp>
        <p:nvSpPr>
          <p:cNvPr id="14" name="TextBox 13">
            <a:extLst>
              <a:ext uri="{FF2B5EF4-FFF2-40B4-BE49-F238E27FC236}">
                <a16:creationId xmlns:a16="http://schemas.microsoft.com/office/drawing/2014/main" id="{6A21CAFA-8EF1-488D-90D5-6A2CF562769C}"/>
              </a:ext>
            </a:extLst>
          </p:cNvPr>
          <p:cNvSpPr txBox="1"/>
          <p:nvPr/>
        </p:nvSpPr>
        <p:spPr>
          <a:xfrm>
            <a:off x="6654800" y="1351030"/>
            <a:ext cx="5344942" cy="830997"/>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Vehicle pick up would be low when DPF Lamp starts flashing along with EDC lamp ON</a:t>
            </a:r>
          </a:p>
        </p:txBody>
      </p:sp>
      <p:sp>
        <p:nvSpPr>
          <p:cNvPr id="15" name="TextBox 14">
            <a:extLst>
              <a:ext uri="{FF2B5EF4-FFF2-40B4-BE49-F238E27FC236}">
                <a16:creationId xmlns:a16="http://schemas.microsoft.com/office/drawing/2014/main" id="{C594F141-6E87-4148-A05D-73B899D12ECD}"/>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21" name="Connector: Elbow 30">
            <a:extLst>
              <a:ext uri="{FF2B5EF4-FFF2-40B4-BE49-F238E27FC236}">
                <a16:creationId xmlns:a16="http://schemas.microsoft.com/office/drawing/2014/main" id="{06438899-6FAB-4496-8F57-1A2AFDA0E489}"/>
              </a:ext>
            </a:extLst>
          </p:cNvPr>
          <p:cNvCxnSpPr>
            <a:cxnSpLocks/>
          </p:cNvCxnSpPr>
          <p:nvPr/>
        </p:nvCxnSpPr>
        <p:spPr>
          <a:xfrm flipV="1">
            <a:off x="1461573" y="2505707"/>
            <a:ext cx="0" cy="105648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87FB2993-A269-4E9F-9C8F-C520037710F4}"/>
              </a:ext>
            </a:extLst>
          </p:cNvPr>
          <p:cNvSpPr/>
          <p:nvPr/>
        </p:nvSpPr>
        <p:spPr>
          <a:xfrm>
            <a:off x="1370093" y="3538425"/>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89C36AF0-0FCA-4AD8-A14A-AA209D5A12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08865" y="1909405"/>
            <a:ext cx="665106" cy="596302"/>
          </a:xfrm>
          <a:prstGeom prst="rect">
            <a:avLst/>
          </a:prstGeom>
        </p:spPr>
      </p:pic>
      <p:cxnSp>
        <p:nvCxnSpPr>
          <p:cNvPr id="25" name="Straight Arrow Connector 13">
            <a:extLst>
              <a:ext uri="{FF2B5EF4-FFF2-40B4-BE49-F238E27FC236}">
                <a16:creationId xmlns:a16="http://schemas.microsoft.com/office/drawing/2014/main" id="{E0EF46CB-C1E9-49B9-BD25-59467C6E25AC}"/>
              </a:ext>
            </a:extLst>
          </p:cNvPr>
          <p:cNvCxnSpPr>
            <a:cxnSpLocks/>
            <a:stCxn id="27" idx="0"/>
            <a:endCxn id="24" idx="2"/>
          </p:cNvCxnSpPr>
          <p:nvPr/>
        </p:nvCxnSpPr>
        <p:spPr>
          <a:xfrm rot="16200000" flipV="1">
            <a:off x="3276302" y="1770823"/>
            <a:ext cx="786256" cy="2256024"/>
          </a:xfrm>
          <a:prstGeom prst="bentConnector3">
            <a:avLst>
              <a:gd name="adj1" fmla="val 6428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C181C37-4C88-4752-8B5F-3D96B12C670B}"/>
              </a:ext>
            </a:extLst>
          </p:cNvPr>
          <p:cNvSpPr/>
          <p:nvPr/>
        </p:nvSpPr>
        <p:spPr>
          <a:xfrm>
            <a:off x="4703779" y="329196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8320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eel chocks icons">
            <a:extLst>
              <a:ext uri="{FF2B5EF4-FFF2-40B4-BE49-F238E27FC236}">
                <a16:creationId xmlns:a16="http://schemas.microsoft.com/office/drawing/2014/main" id="{5E3C3149-3E27-4663-80BE-D667C731C5A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46933" y="1927819"/>
            <a:ext cx="2066479" cy="9551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59C889-A4A1-4B02-9BB0-6B88A29BD7B4}"/>
              </a:ext>
            </a:extLst>
          </p:cNvPr>
          <p:cNvSpPr/>
          <p:nvPr/>
        </p:nvSpPr>
        <p:spPr>
          <a:xfrm>
            <a:off x="2313412" y="2060143"/>
            <a:ext cx="3412139" cy="646331"/>
          </a:xfrm>
          <a:prstGeom prst="rect">
            <a:avLst/>
          </a:prstGeom>
        </p:spPr>
        <p:txBody>
          <a:bodyPr wrap="square">
            <a:spAutoFit/>
          </a:bodyPr>
          <a:lstStyle/>
          <a:p>
            <a:pPr marL="285750" indent="-285750">
              <a:buFont typeface="Arial" panose="020B0604020202020204" pitchFamily="34" charset="0"/>
              <a:buChar char="•"/>
            </a:pPr>
            <a:r>
              <a:rPr lang="en-US" dirty="0"/>
              <a:t>Place wheel choke at the front and rear of at least one wheel</a:t>
            </a:r>
          </a:p>
        </p:txBody>
      </p:sp>
      <p:pic>
        <p:nvPicPr>
          <p:cNvPr id="1028" name="Picture 4" descr="Related image">
            <a:extLst>
              <a:ext uri="{FF2B5EF4-FFF2-40B4-BE49-F238E27FC236}">
                <a16:creationId xmlns:a16="http://schemas.microsoft.com/office/drawing/2014/main" id="{B27F332A-AC13-465D-B743-1C0FE9754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7776" y="3084052"/>
            <a:ext cx="1525636" cy="10946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3AD1469-8481-4086-8723-D8CECF4583E4}"/>
              </a:ext>
            </a:extLst>
          </p:cNvPr>
          <p:cNvSpPr/>
          <p:nvPr/>
        </p:nvSpPr>
        <p:spPr>
          <a:xfrm>
            <a:off x="2313412" y="3081783"/>
            <a:ext cx="3956105" cy="923330"/>
          </a:xfrm>
          <a:prstGeom prst="rect">
            <a:avLst/>
          </a:prstGeom>
        </p:spPr>
        <p:txBody>
          <a:bodyPr wrap="square">
            <a:spAutoFit/>
          </a:bodyPr>
          <a:lstStyle/>
          <a:p>
            <a:pPr marL="285750" indent="-285750">
              <a:buFont typeface="Arial" panose="020B0604020202020204" pitchFamily="34" charset="0"/>
              <a:buChar char="•"/>
            </a:pPr>
            <a:r>
              <a:rPr lang="en-US" dirty="0"/>
              <a:t>Ensure the Fire Extinguisher is at easily accessible location and be aware of using it if required.</a:t>
            </a:r>
          </a:p>
        </p:txBody>
      </p:sp>
      <p:grpSp>
        <p:nvGrpSpPr>
          <p:cNvPr id="12" name="Group 11">
            <a:extLst>
              <a:ext uri="{FF2B5EF4-FFF2-40B4-BE49-F238E27FC236}">
                <a16:creationId xmlns:a16="http://schemas.microsoft.com/office/drawing/2014/main" id="{3AB9CC60-1A00-499D-95A8-5A2D98A74BA5}"/>
              </a:ext>
            </a:extLst>
          </p:cNvPr>
          <p:cNvGrpSpPr/>
          <p:nvPr/>
        </p:nvGrpSpPr>
        <p:grpSpPr>
          <a:xfrm>
            <a:off x="733578" y="4439339"/>
            <a:ext cx="1579834" cy="556010"/>
            <a:chOff x="1038615" y="3686791"/>
            <a:chExt cx="1579834" cy="556010"/>
          </a:xfrm>
        </p:grpSpPr>
        <p:pic>
          <p:nvPicPr>
            <p:cNvPr id="1030" name="Picture 6" descr="Image result for trucks icons">
              <a:extLst>
                <a:ext uri="{FF2B5EF4-FFF2-40B4-BE49-F238E27FC236}">
                  <a16:creationId xmlns:a16="http://schemas.microsoft.com/office/drawing/2014/main" id="{95CA2D6A-DB9B-49B8-9358-B5E0C8942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38615" y="3686791"/>
              <a:ext cx="1274797" cy="5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n icon">
              <a:extLst>
                <a:ext uri="{FF2B5EF4-FFF2-40B4-BE49-F238E27FC236}">
                  <a16:creationId xmlns:a16="http://schemas.microsoft.com/office/drawing/2014/main" id="{0BC6EB46-B700-489D-A790-8BBF0F3819E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97803" y="3801509"/>
              <a:ext cx="220646" cy="44129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FC84B4A-2EC6-4CA2-838F-9FF246DDF6B2}"/>
              </a:ext>
            </a:extLst>
          </p:cNvPr>
          <p:cNvSpPr/>
          <p:nvPr/>
        </p:nvSpPr>
        <p:spPr>
          <a:xfrm>
            <a:off x="2452001" y="4223978"/>
            <a:ext cx="5564087" cy="923330"/>
          </a:xfrm>
          <a:prstGeom prst="rect">
            <a:avLst/>
          </a:prstGeom>
        </p:spPr>
        <p:txBody>
          <a:bodyPr wrap="square">
            <a:spAutoFit/>
          </a:bodyPr>
          <a:lstStyle/>
          <a:p>
            <a:pPr marL="285750" indent="-285750">
              <a:buFont typeface="Arial" panose="020B0604020202020204" pitchFamily="34" charset="0"/>
              <a:buChar char="•"/>
            </a:pPr>
            <a:r>
              <a:rPr lang="en-US" dirty="0"/>
              <a:t>During parked regeneration, stay near to the vehicle in order to supervise the procedure and prevent any object or person from coming close to the exhaust.</a:t>
            </a:r>
          </a:p>
        </p:txBody>
      </p:sp>
      <p:grpSp>
        <p:nvGrpSpPr>
          <p:cNvPr id="15" name="Group 14">
            <a:extLst>
              <a:ext uri="{FF2B5EF4-FFF2-40B4-BE49-F238E27FC236}">
                <a16:creationId xmlns:a16="http://schemas.microsoft.com/office/drawing/2014/main" id="{B1870BE7-EB27-4427-83A4-C008CF21E923}"/>
              </a:ext>
            </a:extLst>
          </p:cNvPr>
          <p:cNvGrpSpPr/>
          <p:nvPr/>
        </p:nvGrpSpPr>
        <p:grpSpPr>
          <a:xfrm>
            <a:off x="1059696" y="5440565"/>
            <a:ext cx="1392304" cy="978078"/>
            <a:chOff x="975318" y="4619509"/>
            <a:chExt cx="1392304" cy="978078"/>
          </a:xfrm>
        </p:grpSpPr>
        <p:pic>
          <p:nvPicPr>
            <p:cNvPr id="1034" name="Picture 10" descr="Image result for Truck front grill icon">
              <a:extLst>
                <a:ext uri="{FF2B5EF4-FFF2-40B4-BE49-F238E27FC236}">
                  <a16:creationId xmlns:a16="http://schemas.microsoft.com/office/drawing/2014/main" id="{7D2D8E57-88AA-4FEC-A678-61BC5825B04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5318" y="4619509"/>
              <a:ext cx="984753" cy="9634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reen tick icon">
              <a:extLst>
                <a:ext uri="{FF2B5EF4-FFF2-40B4-BE49-F238E27FC236}">
                  <a16:creationId xmlns:a16="http://schemas.microsoft.com/office/drawing/2014/main" id="{A23CABFA-0447-44DE-BD69-028F46FDC919}"/>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662408" y="4838126"/>
              <a:ext cx="705214" cy="75946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38FB7FD3-C348-4D54-BCCB-7915F1E48459}"/>
              </a:ext>
            </a:extLst>
          </p:cNvPr>
          <p:cNvSpPr/>
          <p:nvPr/>
        </p:nvSpPr>
        <p:spPr>
          <a:xfrm>
            <a:off x="2452000" y="5793605"/>
            <a:ext cx="5564087" cy="369332"/>
          </a:xfrm>
          <a:prstGeom prst="rect">
            <a:avLst/>
          </a:prstGeom>
        </p:spPr>
        <p:txBody>
          <a:bodyPr wrap="none">
            <a:spAutoFit/>
          </a:bodyPr>
          <a:lstStyle/>
          <a:p>
            <a:pPr marL="285750" indent="-285750">
              <a:buFont typeface="Arial" panose="020B0604020202020204" pitchFamily="34" charset="0"/>
              <a:buChar char="•"/>
            </a:pPr>
            <a:r>
              <a:rPr lang="en-US" dirty="0"/>
              <a:t>Verify hood/front opening panel is closed and latched.</a:t>
            </a:r>
          </a:p>
        </p:txBody>
      </p:sp>
      <p:sp>
        <p:nvSpPr>
          <p:cNvPr id="29" name="Rectangle 28">
            <a:extLst>
              <a:ext uri="{FF2B5EF4-FFF2-40B4-BE49-F238E27FC236}">
                <a16:creationId xmlns:a16="http://schemas.microsoft.com/office/drawing/2014/main" id="{12FF5CA5-F58F-46F1-8237-9A7D69B7FB6E}"/>
              </a:ext>
            </a:extLst>
          </p:cNvPr>
          <p:cNvSpPr/>
          <p:nvPr/>
        </p:nvSpPr>
        <p:spPr>
          <a:xfrm>
            <a:off x="8084523" y="3503506"/>
            <a:ext cx="3956105" cy="2308324"/>
          </a:xfrm>
          <a:prstGeom prst="rect">
            <a:avLst/>
          </a:prstGeom>
        </p:spPr>
        <p:txBody>
          <a:bodyPr wrap="square">
            <a:spAutoFit/>
          </a:bodyPr>
          <a:lstStyle/>
          <a:p>
            <a:pPr marL="285750" indent="-285750" algn="just">
              <a:buFont typeface="Arial" panose="020B0604020202020204" pitchFamily="34" charset="0"/>
              <a:buChar char="•"/>
            </a:pPr>
            <a:r>
              <a:rPr lang="en-US" dirty="0"/>
              <a:t>Ensure that the exhaust smoke does not come in contact with “dry grass,</a:t>
            </a:r>
            <a:r>
              <a:rPr lang="en-IN" dirty="0"/>
              <a:t> rags, grease, debris</a:t>
            </a:r>
            <a:r>
              <a:rPr lang="en-US" dirty="0"/>
              <a:t>, fuel, oil soaked waste or any flammable substances” and also con</a:t>
            </a:r>
            <a:r>
              <a:rPr lang="en-IN" dirty="0"/>
              <a:t>firm that no such flammable substance is on or near the exhaust system, </a:t>
            </a:r>
            <a:r>
              <a:rPr lang="en-US" dirty="0"/>
              <a:t>during parked regeneration.</a:t>
            </a:r>
          </a:p>
        </p:txBody>
      </p:sp>
      <p:pic>
        <p:nvPicPr>
          <p:cNvPr id="30" name="Picture 29">
            <a:extLst>
              <a:ext uri="{FF2B5EF4-FFF2-40B4-BE49-F238E27FC236}">
                <a16:creationId xmlns:a16="http://schemas.microsoft.com/office/drawing/2014/main" id="{AB5B1163-387B-4871-9042-4E2402B006A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877499" y="3475540"/>
            <a:ext cx="488936" cy="434102"/>
          </a:xfrm>
          <a:prstGeom prst="rect">
            <a:avLst/>
          </a:prstGeom>
        </p:spPr>
      </p:pic>
      <p:grpSp>
        <p:nvGrpSpPr>
          <p:cNvPr id="21" name="Group 20">
            <a:extLst>
              <a:ext uri="{FF2B5EF4-FFF2-40B4-BE49-F238E27FC236}">
                <a16:creationId xmlns:a16="http://schemas.microsoft.com/office/drawing/2014/main" id="{9EAC88BB-7273-4879-B98D-8E799FC4757D}"/>
              </a:ext>
            </a:extLst>
          </p:cNvPr>
          <p:cNvGrpSpPr/>
          <p:nvPr/>
        </p:nvGrpSpPr>
        <p:grpSpPr>
          <a:xfrm>
            <a:off x="8308225" y="1626132"/>
            <a:ext cx="2914995" cy="1849408"/>
            <a:chOff x="8308225" y="1626132"/>
            <a:chExt cx="2914995" cy="1849408"/>
          </a:xfrm>
        </p:grpSpPr>
        <p:pic>
          <p:nvPicPr>
            <p:cNvPr id="1038" name="Picture 14" descr="Image result for Dried grass icon">
              <a:extLst>
                <a:ext uri="{FF2B5EF4-FFF2-40B4-BE49-F238E27FC236}">
                  <a16:creationId xmlns:a16="http://schemas.microsoft.com/office/drawing/2014/main" id="{EFC818F1-6564-453A-BE0C-AA12742168F6}"/>
                </a:ext>
              </a:extLst>
            </p:cNvPr>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ackgroundRemoval t="0" b="100000" l="0" r="100000">
                          <a14:foregroundMark x1="99785" y1="98239" x2="95914" y2="99648"/>
                          <a14:foregroundMark x1="90323" y1="51761" x2="99785" y2="77817"/>
                          <a14:foregroundMark x1="90323" y1="51761" x2="76129" y2="36620"/>
                          <a14:foregroundMark x1="76129" y1="36620" x2="63011" y2="33803"/>
                          <a14:foregroundMark x1="63011" y1="33803" x2="54624" y2="49648"/>
                          <a14:foregroundMark x1="54624" y1="49648" x2="46022" y2="30986"/>
                          <a14:foregroundMark x1="46022" y1="30986" x2="34839" y2="41197"/>
                          <a14:foregroundMark x1="34839" y1="41197" x2="34409" y2="17958"/>
                          <a14:foregroundMark x1="34409" y1="17958" x2="21505" y2="27465"/>
                          <a14:foregroundMark x1="21505" y1="27465" x2="10968" y2="45775"/>
                          <a14:foregroundMark x1="10753" y1="45775" x2="0" y2="52113"/>
                          <a14:foregroundMark x1="64946" y1="32042" x2="77849" y2="17606"/>
                          <a14:foregroundMark x1="77849" y1="17606" x2="93763" y2="25352"/>
                          <a14:foregroundMark x1="93763" y1="25352" x2="99785" y2="42254"/>
                          <a14:foregroundMark x1="99785" y1="92958" x2="93763" y2="96831"/>
                          <a14:foregroundMark x1="93763" y1="97183" x2="93763" y2="97183"/>
                          <a14:foregroundMark x1="96559" y1="75352" x2="99785" y2="80282"/>
                          <a14:foregroundMark x1="96559" y1="75352" x2="98710" y2="64437"/>
                        </a14:backgroundRemoval>
                      </a14:imgEffect>
                    </a14:imgLayer>
                  </a14:imgProps>
                </a:ext>
                <a:ext uri="{28A0092B-C50C-407E-A947-70E740481C1C}">
                  <a14:useLocalDpi xmlns:a14="http://schemas.microsoft.com/office/drawing/2010/main"/>
                </a:ext>
              </a:extLst>
            </a:blip>
            <a:srcRect/>
            <a:stretch/>
          </p:blipFill>
          <p:spPr bwMode="auto">
            <a:xfrm>
              <a:off x="8308225" y="2512726"/>
              <a:ext cx="1393264" cy="852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9F9C9BB-1607-4653-AD53-8479AFDDA497}"/>
                </a:ext>
              </a:extLst>
            </p:cNvPr>
            <p:cNvPicPr>
              <a:picLocks noChangeAspect="1"/>
            </p:cNvPicPr>
            <p:nvPr/>
          </p:nvPicPr>
          <p:blipFill>
            <a:blip r:embed="rId13" cstate="screen">
              <a:extLst>
                <a:ext uri="{BEBA8EAE-BF5A-486C-A8C5-ECC9F3942E4B}">
                  <a14:imgProps xmlns:a14="http://schemas.microsoft.com/office/drawing/2010/main">
                    <a14:imgLayer r:embed="rId14">
                      <a14:imgEffect>
                        <a14:backgroundRemoval t="9896" b="98958" l="3057" r="94760">
                          <a14:foregroundMark x1="22707" y1="22917" x2="11354" y2="52604"/>
                          <a14:foregroundMark x1="11354" y1="52604" x2="12664" y2="81771"/>
                          <a14:foregroundMark x1="12664" y1="81771" x2="19651" y2="26563"/>
                          <a14:foregroundMark x1="19651" y1="26563" x2="19651" y2="26563"/>
                          <a14:foregroundMark x1="21397" y1="16667" x2="9170" y2="40104"/>
                          <a14:foregroundMark x1="9170" y1="40104" x2="437" y2="88542"/>
                          <a14:foregroundMark x1="437" y1="88542" x2="24454" y2="94271"/>
                          <a14:foregroundMark x1="24454" y1="94271" x2="23144" y2="21875"/>
                          <a14:foregroundMark x1="9607" y1="42708" x2="3930" y2="99479"/>
                          <a14:foregroundMark x1="44105" y1="93229" x2="41921" y2="64063"/>
                          <a14:foregroundMark x1="41921" y1="64063" x2="63755" y2="54167"/>
                          <a14:foregroundMark x1="63755" y1="54167" x2="86900" y2="54167"/>
                          <a14:foregroundMark x1="86900" y1="54167" x2="89083" y2="99479"/>
                          <a14:foregroundMark x1="45852" y1="71354" x2="77293" y2="68229"/>
                          <a14:foregroundMark x1="77293" y1="68229" x2="93013" y2="89583"/>
                          <a14:foregroundMark x1="93013" y1="89583" x2="59389" y2="97917"/>
                          <a14:foregroundMark x1="59389" y1="97917" x2="42795" y2="77604"/>
                          <a14:foregroundMark x1="42795" y1="77604" x2="43231" y2="73438"/>
                          <a14:foregroundMark x1="51092" y1="73438" x2="44105" y2="99479"/>
                          <a14:foregroundMark x1="44105" y1="99479" x2="82969" y2="99479"/>
                          <a14:foregroundMark x1="82969" y1="99479" x2="71616" y2="73958"/>
                          <a14:foregroundMark x1="71616" y1="73958" x2="49782" y2="73438"/>
                          <a14:foregroundMark x1="54148" y1="80208" x2="58952" y2="78646"/>
                          <a14:foregroundMark x1="63319" y1="82813" x2="62445" y2="96354"/>
                          <a14:foregroundMark x1="94760" y1="52083" x2="91703" y2="60417"/>
                        </a14:backgroundRemoval>
                      </a14:imgEffect>
                    </a14:imgLayer>
                  </a14:imgProps>
                </a:ext>
                <a:ext uri="{28A0092B-C50C-407E-A947-70E740481C1C}">
                  <a14:useLocalDpi xmlns:a14="http://schemas.microsoft.com/office/drawing/2010/main"/>
                </a:ext>
              </a:extLst>
            </a:blip>
            <a:stretch>
              <a:fillRect/>
            </a:stretch>
          </p:blipFill>
          <p:spPr>
            <a:xfrm>
              <a:off x="9902755" y="2383309"/>
              <a:ext cx="1191998" cy="999404"/>
            </a:xfrm>
            <a:prstGeom prst="rect">
              <a:avLst/>
            </a:prstGeom>
          </p:spPr>
        </p:pic>
        <p:pic>
          <p:nvPicPr>
            <p:cNvPr id="1044" name="Picture 20" descr="Image result for wrong mark icon">
              <a:extLst>
                <a:ext uri="{FF2B5EF4-FFF2-40B4-BE49-F238E27FC236}">
                  <a16:creationId xmlns:a16="http://schemas.microsoft.com/office/drawing/2014/main" id="{E58B889F-EAC2-49D2-B250-F7BA37FC8844}"/>
                </a:ext>
              </a:extLst>
            </p:cNvPr>
            <p:cNvPicPr>
              <a:picLocks noChangeAspect="1" noChangeArrowheads="1"/>
            </p:cNvPicPr>
            <p:nvPr/>
          </p:nvPicPr>
          <p:blipFill rotWithShape="1">
            <a:blip r:embed="rId15" cstate="screen">
              <a:extLst>
                <a:ext uri="{BEBA8EAE-BF5A-486C-A8C5-ECC9F3942E4B}">
                  <a14:imgProps xmlns:a14="http://schemas.microsoft.com/office/drawing/2010/main">
                    <a14:imgLayer r:embed="rId16">
                      <a14:imgEffect>
                        <a14:backgroundRemoval t="9168" b="91471" l="9882" r="89676">
                          <a14:foregroundMark x1="64602" y1="9808" x2="73156" y2="9168"/>
                          <a14:foregroundMark x1="60619" y1="89979" x2="63422" y2="91684"/>
                        </a14:backgroundRemoval>
                      </a14:imgEffect>
                    </a14:imgLayer>
                  </a14:imgProps>
                </a:ext>
                <a:ext uri="{28A0092B-C50C-407E-A947-70E740481C1C}">
                  <a14:useLocalDpi xmlns:a14="http://schemas.microsoft.com/office/drawing/2010/main"/>
                </a:ext>
              </a:extLst>
            </a:blip>
            <a:srcRect/>
            <a:stretch/>
          </p:blipFill>
          <p:spPr bwMode="auto">
            <a:xfrm>
              <a:off x="9417270" y="2838539"/>
              <a:ext cx="922636" cy="63700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2417EAC-E751-4974-B027-89B98B21D07E}"/>
                </a:ext>
              </a:extLst>
            </p:cNvPr>
            <p:cNvGrpSpPr/>
            <p:nvPr/>
          </p:nvGrpSpPr>
          <p:grpSpPr>
            <a:xfrm>
              <a:off x="9199588" y="1626132"/>
              <a:ext cx="1003801" cy="984792"/>
              <a:chOff x="9209206" y="1344479"/>
              <a:chExt cx="1003801" cy="984792"/>
            </a:xfrm>
          </p:grpSpPr>
          <p:pic>
            <p:nvPicPr>
              <p:cNvPr id="1042" name="Picture 18" descr="Image result for flammable icon">
                <a:extLst>
                  <a:ext uri="{FF2B5EF4-FFF2-40B4-BE49-F238E27FC236}">
                    <a16:creationId xmlns:a16="http://schemas.microsoft.com/office/drawing/2014/main" id="{A5BBF68C-8081-409B-B296-85F7528241EA}"/>
                  </a:ext>
                </a:extLst>
              </p:cNvPr>
              <p:cNvPicPr>
                <a:picLocks noChangeAspect="1" noChangeArrowheads="1"/>
              </p:cNvPicPr>
              <p:nvPr/>
            </p:nvPicPr>
            <p:blipFill rotWithShape="1">
              <a:blip r:embed="rId17" cstate="screen">
                <a:extLst>
                  <a:ext uri="{BEBA8EAE-BF5A-486C-A8C5-ECC9F3942E4B}">
                    <a14:imgProps xmlns:a14="http://schemas.microsoft.com/office/drawing/2010/main">
                      <a14:imgLayer r:embed="rId18">
                        <a14:imgEffect>
                          <a14:backgroundRemoval t="4367" b="89811" l="2978" r="97179">
                            <a14:foregroundMark x1="10658" y1="62300" x2="6113" y2="72489"/>
                            <a14:foregroundMark x1="6113" y1="72489" x2="9718" y2="79039"/>
                            <a14:foregroundMark x1="42633" y1="8443" x2="54232" y2="5677"/>
                            <a14:foregroundMark x1="54232" y1="5677" x2="49843" y2="17031"/>
                            <a14:foregroundMark x1="49843" y1="17031" x2="42947" y2="8734"/>
                            <a14:foregroundMark x1="88871" y1="63319" x2="97179" y2="79039"/>
                            <a14:foregroundMark x1="97179" y1="79039" x2="88871" y2="69141"/>
                            <a14:foregroundMark x1="88871" y1="69141" x2="89498" y2="64483"/>
                            <a14:foregroundMark x1="45455" y1="4512" x2="45455" y2="4949"/>
                            <a14:foregroundMark x1="2978" y1="73945" x2="3448" y2="75255"/>
                          </a14:backgroundRemoval>
                        </a14:imgEffect>
                      </a14:imgLayer>
                    </a14:imgProps>
                  </a:ext>
                  <a:ext uri="{28A0092B-C50C-407E-A947-70E740481C1C}">
                    <a14:useLocalDpi xmlns:a14="http://schemas.microsoft.com/office/drawing/2010/main"/>
                  </a:ext>
                </a:extLst>
              </a:blip>
              <a:srcRect/>
              <a:stretch/>
            </p:blipFill>
            <p:spPr bwMode="auto">
              <a:xfrm>
                <a:off x="9269155" y="1344479"/>
                <a:ext cx="864668" cy="9304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A75F4C-B2DF-494D-BDC3-1D3622E4234B}"/>
                  </a:ext>
                </a:extLst>
              </p:cNvPr>
              <p:cNvSpPr txBox="1"/>
              <p:nvPr/>
            </p:nvSpPr>
            <p:spPr>
              <a:xfrm>
                <a:off x="9209206" y="2052272"/>
                <a:ext cx="1003801" cy="276999"/>
              </a:xfrm>
              <a:prstGeom prst="rect">
                <a:avLst/>
              </a:prstGeom>
              <a:noFill/>
            </p:spPr>
            <p:txBody>
              <a:bodyPr wrap="none" rtlCol="0">
                <a:spAutoFit/>
              </a:bodyPr>
              <a:lstStyle/>
              <a:p>
                <a:r>
                  <a:rPr lang="en-US" sz="1200" b="1" dirty="0"/>
                  <a:t>FLAMMABLE</a:t>
                </a:r>
                <a:endParaRPr lang="en-IN" sz="1200" b="1" dirty="0"/>
              </a:p>
            </p:txBody>
          </p:sp>
        </p:grpSp>
        <p:sp>
          <p:nvSpPr>
            <p:cNvPr id="20" name="TextBox 19">
              <a:extLst>
                <a:ext uri="{FF2B5EF4-FFF2-40B4-BE49-F238E27FC236}">
                  <a16:creationId xmlns:a16="http://schemas.microsoft.com/office/drawing/2014/main" id="{1677A3AE-6E8B-4FC8-AF74-958E3247BA32}"/>
                </a:ext>
              </a:extLst>
            </p:cNvPr>
            <p:cNvSpPr txBox="1"/>
            <p:nvPr/>
          </p:nvSpPr>
          <p:spPr>
            <a:xfrm>
              <a:off x="10203389" y="2668227"/>
              <a:ext cx="1019831" cy="261610"/>
            </a:xfrm>
            <a:prstGeom prst="rect">
              <a:avLst/>
            </a:prstGeom>
            <a:noFill/>
          </p:spPr>
          <p:txBody>
            <a:bodyPr wrap="none" rtlCol="0">
              <a:spAutoFit/>
            </a:bodyPr>
            <a:lstStyle/>
            <a:p>
              <a:r>
                <a:rPr lang="en-US" sz="1100" b="1" dirty="0"/>
                <a:t>FUEL STATION</a:t>
              </a:r>
              <a:endParaRPr lang="en-IN" sz="1100" b="1" dirty="0"/>
            </a:p>
          </p:txBody>
        </p:sp>
      </p:grpSp>
      <p:sp>
        <p:nvSpPr>
          <p:cNvPr id="33" name="TextBox 32">
            <a:extLst>
              <a:ext uri="{FF2B5EF4-FFF2-40B4-BE49-F238E27FC236}">
                <a16:creationId xmlns:a16="http://schemas.microsoft.com/office/drawing/2014/main" id="{3EC3EBC5-2268-4767-8259-C0C49B99E093}"/>
              </a:ext>
            </a:extLst>
          </p:cNvPr>
          <p:cNvSpPr txBox="1"/>
          <p:nvPr/>
        </p:nvSpPr>
        <p:spPr>
          <a:xfrm>
            <a:off x="1402335" y="1393999"/>
            <a:ext cx="5115631" cy="369332"/>
          </a:xfrm>
          <a:prstGeom prst="rect">
            <a:avLst/>
          </a:prstGeom>
          <a:solidFill>
            <a:srgbClr val="FFFF00">
              <a:alpha val="30000"/>
            </a:srgbClr>
          </a:solidFill>
          <a:ln>
            <a:solidFill>
              <a:schemeClr val="tx1"/>
            </a:solidFill>
          </a:ln>
        </p:spPr>
        <p:txBody>
          <a:bodyPr wrap="none" rtlCol="0">
            <a:spAutoFit/>
          </a:bodyPr>
          <a:lstStyle/>
          <a:p>
            <a:r>
              <a:rPr lang="en-US" dirty="0"/>
              <a:t>Precautions before attempting Parked regeneration:</a:t>
            </a:r>
          </a:p>
        </p:txBody>
      </p:sp>
      <p:sp>
        <p:nvSpPr>
          <p:cNvPr id="27" name="TextBox 26">
            <a:extLst>
              <a:ext uri="{FF2B5EF4-FFF2-40B4-BE49-F238E27FC236}">
                <a16:creationId xmlns:a16="http://schemas.microsoft.com/office/drawing/2014/main" id="{EC7A4F66-4D13-44F8-8B05-8887E079AC41}"/>
              </a:ext>
            </a:extLst>
          </p:cNvPr>
          <p:cNvSpPr txBox="1"/>
          <p:nvPr/>
        </p:nvSpPr>
        <p:spPr>
          <a:xfrm>
            <a:off x="1495840" y="251792"/>
            <a:ext cx="5314275" cy="954107"/>
          </a:xfrm>
          <a:prstGeom prst="rect">
            <a:avLst/>
          </a:prstGeom>
          <a:noFill/>
        </p:spPr>
        <p:txBody>
          <a:bodyPr wrap="none" rtlCol="0">
            <a:spAutoFit/>
          </a:bodyPr>
          <a:lstStyle/>
          <a:p>
            <a:r>
              <a:rPr lang="en-US" sz="2800" b="1" dirty="0"/>
              <a:t>Parked Regeneration - Precautions</a:t>
            </a:r>
          </a:p>
          <a:p>
            <a:endParaRPr lang="en-US" sz="2800" b="1" dirty="0"/>
          </a:p>
        </p:txBody>
      </p:sp>
    </p:spTree>
    <p:extLst>
      <p:ext uri="{BB962C8B-B14F-4D97-AF65-F5344CB8AC3E}">
        <p14:creationId xmlns:p14="http://schemas.microsoft.com/office/powerpoint/2010/main" val="427851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A9FDC-E64A-4829-9A09-B8EEDE87D8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id="{45DFB65A-4A14-4FF8-A5A6-42743C04A1F6}"/>
              </a:ext>
            </a:extLst>
          </p:cNvPr>
          <p:cNvSpPr txBox="1"/>
          <p:nvPr/>
        </p:nvSpPr>
        <p:spPr>
          <a:xfrm>
            <a:off x="1397365" y="2303228"/>
            <a:ext cx="8587192" cy="2554545"/>
          </a:xfrm>
          <a:prstGeom prst="rect">
            <a:avLst/>
          </a:prstGeom>
          <a:noFill/>
        </p:spPr>
        <p:txBody>
          <a:bodyPr wrap="square" rtlCol="0">
            <a:spAutoFit/>
          </a:bodyPr>
          <a:lstStyle/>
          <a:p>
            <a:pPr marL="342900" indent="-342900">
              <a:buFont typeface="+mj-lt"/>
              <a:buAutoNum type="arabicPeriod"/>
            </a:pPr>
            <a:r>
              <a:rPr lang="en-US" sz="1600" dirty="0"/>
              <a:t>Park the vehicle in a well ventilated area and away from other vehicles.</a:t>
            </a:r>
          </a:p>
          <a:p>
            <a:pPr marL="342900" indent="-342900">
              <a:buFont typeface="+mj-lt"/>
              <a:buAutoNum type="arabicPeriod"/>
            </a:pPr>
            <a:r>
              <a:rPr lang="en-US" sz="1600" dirty="0"/>
              <a:t>Ensure gear is in </a:t>
            </a:r>
            <a:r>
              <a:rPr lang="en-US" sz="1600" b="1" dirty="0"/>
              <a:t>N</a:t>
            </a:r>
            <a:r>
              <a:rPr lang="en-US" sz="1600" dirty="0"/>
              <a:t>eutral position</a:t>
            </a:r>
            <a:endParaRPr lang="en-US" sz="1600" b="1" dirty="0"/>
          </a:p>
          <a:p>
            <a:pPr marL="342900" indent="-342900">
              <a:buFont typeface="+mj-lt"/>
              <a:buAutoNum type="arabicPeriod"/>
            </a:pPr>
            <a:r>
              <a:rPr lang="en-US" sz="1600" dirty="0"/>
              <a:t>Switch </a:t>
            </a:r>
            <a:r>
              <a:rPr lang="en-US" sz="1600" b="1" dirty="0"/>
              <a:t>OFF</a:t>
            </a:r>
            <a:r>
              <a:rPr lang="en-US" sz="1600" dirty="0"/>
              <a:t> the AC if applicable</a:t>
            </a:r>
          </a:p>
          <a:p>
            <a:pPr marL="342900" indent="-342900">
              <a:buFont typeface="+mj-lt"/>
              <a:buAutoNum type="arabicPeriod"/>
            </a:pPr>
            <a:r>
              <a:rPr lang="en-US" sz="1600" dirty="0"/>
              <a:t>Apply Parking Brake - </a:t>
            </a:r>
            <a:r>
              <a:rPr lang="en-US" sz="1600" b="1" dirty="0"/>
              <a:t>ON</a:t>
            </a:r>
          </a:p>
          <a:p>
            <a:pPr marL="342900" indent="-342900">
              <a:buFont typeface="+mj-lt"/>
              <a:buAutoNum type="arabicPeriod"/>
            </a:pPr>
            <a:r>
              <a:rPr lang="en-US" sz="1600" dirty="0"/>
              <a:t>Ensure PTO is switched </a:t>
            </a:r>
            <a:r>
              <a:rPr lang="en-US" sz="1600" b="1" dirty="0"/>
              <a:t>OFF</a:t>
            </a:r>
          </a:p>
          <a:p>
            <a:pPr marL="342900" indent="-342900">
              <a:buFont typeface="+mj-lt"/>
              <a:buAutoNum type="arabicPeriod"/>
            </a:pPr>
            <a:r>
              <a:rPr lang="en-US" sz="1600" dirty="0"/>
              <a:t>Switch </a:t>
            </a:r>
            <a:r>
              <a:rPr lang="en-US" sz="1600" b="1" dirty="0"/>
              <a:t>ON</a:t>
            </a:r>
            <a:r>
              <a:rPr lang="en-US" sz="1600" dirty="0"/>
              <a:t> ignition, </a:t>
            </a:r>
            <a:r>
              <a:rPr lang="en-US" sz="1600" b="1" dirty="0"/>
              <a:t>START</a:t>
            </a:r>
            <a:r>
              <a:rPr lang="en-US" sz="1600" dirty="0"/>
              <a:t> the engine and then </a:t>
            </a:r>
            <a:r>
              <a:rPr lang="en-US" sz="1600" b="1" dirty="0"/>
              <a:t>START</a:t>
            </a:r>
            <a:r>
              <a:rPr lang="en-US" sz="1600" dirty="0"/>
              <a:t> the parked regeneration by pressing the Switch for more than 5 seconds</a:t>
            </a:r>
          </a:p>
          <a:p>
            <a:pPr marL="342900" indent="-342900">
              <a:buFont typeface="+mj-lt"/>
              <a:buAutoNum type="arabicPeriod"/>
            </a:pPr>
            <a:r>
              <a:rPr lang="en-US" sz="1600" dirty="0"/>
              <a:t>Engine RPM raises to 2000 RPM when parked regen is started</a:t>
            </a:r>
          </a:p>
          <a:p>
            <a:pPr marL="342900" indent="-342900">
              <a:buFont typeface="+mj-lt"/>
              <a:buAutoNum type="arabicPeriod"/>
            </a:pPr>
            <a:r>
              <a:rPr lang="en-US" sz="1600" dirty="0"/>
              <a:t>Do not press Accelerator pedal or any other switches / controls on Dashboard</a:t>
            </a:r>
          </a:p>
          <a:p>
            <a:pPr marL="342900" indent="-342900">
              <a:buFont typeface="+mj-lt"/>
              <a:buAutoNum type="arabicPeriod"/>
            </a:pPr>
            <a:r>
              <a:rPr lang="en-US" sz="1600" dirty="0"/>
              <a:t>Keep an eye on vehicle surroundings on all sides when the regeneration is happening</a:t>
            </a:r>
          </a:p>
        </p:txBody>
      </p:sp>
      <p:pic>
        <p:nvPicPr>
          <p:cNvPr id="9" name="Picture 8">
            <a:extLst>
              <a:ext uri="{FF2B5EF4-FFF2-40B4-BE49-F238E27FC236}">
                <a16:creationId xmlns:a16="http://schemas.microsoft.com/office/drawing/2014/main" id="{ABD36699-39EB-4ACC-996D-A8875B2302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84878">
            <a:off x="8716512" y="1752374"/>
            <a:ext cx="935809" cy="1242547"/>
          </a:xfrm>
          <a:prstGeom prst="rect">
            <a:avLst/>
          </a:prstGeom>
        </p:spPr>
      </p:pic>
      <p:sp>
        <p:nvSpPr>
          <p:cNvPr id="10" name="Arrow: Down 9">
            <a:extLst>
              <a:ext uri="{FF2B5EF4-FFF2-40B4-BE49-F238E27FC236}">
                <a16:creationId xmlns:a16="http://schemas.microsoft.com/office/drawing/2014/main" id="{F64779E7-2A66-4A82-A053-99DC4D2B3E8A}"/>
              </a:ext>
            </a:extLst>
          </p:cNvPr>
          <p:cNvSpPr/>
          <p:nvPr/>
        </p:nvSpPr>
        <p:spPr>
          <a:xfrm rot="5400000">
            <a:off x="9652717" y="2481433"/>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1BCCC38-1BF2-4362-B369-C4C8D20664E1}"/>
              </a:ext>
            </a:extLst>
          </p:cNvPr>
          <p:cNvSpPr txBox="1"/>
          <p:nvPr/>
        </p:nvSpPr>
        <p:spPr>
          <a:xfrm>
            <a:off x="10219996" y="2472981"/>
            <a:ext cx="2027606" cy="307777"/>
          </a:xfrm>
          <a:prstGeom prst="rect">
            <a:avLst/>
          </a:prstGeom>
          <a:noFill/>
        </p:spPr>
        <p:txBody>
          <a:bodyPr wrap="none" rtlCol="0">
            <a:spAutoFit/>
          </a:bodyPr>
          <a:lstStyle/>
          <a:p>
            <a:r>
              <a:rPr lang="en-US" sz="1400" dirty="0"/>
              <a:t>Press for more than 5 sec</a:t>
            </a:r>
            <a:endParaRPr lang="en-IN" sz="1400" dirty="0"/>
          </a:p>
        </p:txBody>
      </p:sp>
      <p:sp>
        <p:nvSpPr>
          <p:cNvPr id="12" name="TextBox 11">
            <a:extLst>
              <a:ext uri="{FF2B5EF4-FFF2-40B4-BE49-F238E27FC236}">
                <a16:creationId xmlns:a16="http://schemas.microsoft.com/office/drawing/2014/main" id="{8BECB205-E989-4039-8FC3-F115911BB6B7}"/>
              </a:ext>
            </a:extLst>
          </p:cNvPr>
          <p:cNvSpPr txBox="1"/>
          <p:nvPr/>
        </p:nvSpPr>
        <p:spPr>
          <a:xfrm>
            <a:off x="1550594" y="1600118"/>
            <a:ext cx="3981411" cy="369332"/>
          </a:xfrm>
          <a:prstGeom prst="rect">
            <a:avLst/>
          </a:prstGeom>
          <a:solidFill>
            <a:srgbClr val="FFFF00">
              <a:alpha val="30000"/>
            </a:srgbClr>
          </a:solidFill>
          <a:ln>
            <a:solidFill>
              <a:schemeClr val="tx1"/>
            </a:solidFill>
          </a:ln>
        </p:spPr>
        <p:txBody>
          <a:bodyPr wrap="none" rtlCol="0">
            <a:spAutoFit/>
          </a:bodyPr>
          <a:lstStyle/>
          <a:p>
            <a:r>
              <a:rPr lang="en-US" dirty="0"/>
              <a:t>Conditions to start Parked Regeneration:</a:t>
            </a:r>
          </a:p>
        </p:txBody>
      </p:sp>
      <p:sp>
        <p:nvSpPr>
          <p:cNvPr id="13" name="TextBox 12">
            <a:extLst>
              <a:ext uri="{FF2B5EF4-FFF2-40B4-BE49-F238E27FC236}">
                <a16:creationId xmlns:a16="http://schemas.microsoft.com/office/drawing/2014/main" id="{85B28F40-BA2F-49E7-9A4E-44FFF71DDEEC}"/>
              </a:ext>
            </a:extLst>
          </p:cNvPr>
          <p:cNvSpPr txBox="1"/>
          <p:nvPr/>
        </p:nvSpPr>
        <p:spPr>
          <a:xfrm>
            <a:off x="1495840" y="251792"/>
            <a:ext cx="6819239" cy="954107"/>
          </a:xfrm>
          <a:prstGeom prst="rect">
            <a:avLst/>
          </a:prstGeom>
          <a:noFill/>
        </p:spPr>
        <p:txBody>
          <a:bodyPr wrap="none" rtlCol="0">
            <a:spAutoFit/>
          </a:bodyPr>
          <a:lstStyle/>
          <a:p>
            <a:r>
              <a:rPr lang="en-US" sz="2800" b="1" dirty="0"/>
              <a:t>Parked Regeneration – Necessary Conditions</a:t>
            </a:r>
          </a:p>
          <a:p>
            <a:endParaRPr lang="en-US" sz="2800" b="1" dirty="0"/>
          </a:p>
        </p:txBody>
      </p:sp>
      <p:sp>
        <p:nvSpPr>
          <p:cNvPr id="15" name="Rectangle 14">
            <a:extLst>
              <a:ext uri="{FF2B5EF4-FFF2-40B4-BE49-F238E27FC236}">
                <a16:creationId xmlns:a16="http://schemas.microsoft.com/office/drawing/2014/main" id="{0E152AED-3261-4EA7-BE18-E5F2A4AF6045}"/>
              </a:ext>
            </a:extLst>
          </p:cNvPr>
          <p:cNvSpPr/>
          <p:nvPr/>
        </p:nvSpPr>
        <p:spPr>
          <a:xfrm>
            <a:off x="9061589" y="1947869"/>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336204-8A3A-4BB3-BD97-DD39518A2ACE}"/>
              </a:ext>
            </a:extLst>
          </p:cNvPr>
          <p:cNvSpPr txBox="1"/>
          <p:nvPr/>
        </p:nvSpPr>
        <p:spPr>
          <a:xfrm>
            <a:off x="1495840" y="251792"/>
            <a:ext cx="3284617" cy="954107"/>
          </a:xfrm>
          <a:prstGeom prst="rect">
            <a:avLst/>
          </a:prstGeom>
          <a:noFill/>
        </p:spPr>
        <p:txBody>
          <a:bodyPr wrap="none" rtlCol="0">
            <a:spAutoFit/>
          </a:bodyPr>
          <a:lstStyle/>
          <a:p>
            <a:r>
              <a:rPr lang="en-US" sz="2800" b="1" dirty="0"/>
              <a:t>Parked Regeneration</a:t>
            </a:r>
          </a:p>
          <a:p>
            <a:endParaRPr lang="en-US" sz="2800" b="1" dirty="0"/>
          </a:p>
        </p:txBody>
      </p:sp>
      <p:pic>
        <p:nvPicPr>
          <p:cNvPr id="6" name="Picture 5">
            <a:extLst>
              <a:ext uri="{FF2B5EF4-FFF2-40B4-BE49-F238E27FC236}">
                <a16:creationId xmlns:a16="http://schemas.microsoft.com/office/drawing/2014/main" id="{F483429E-CE49-43B1-87E5-A68382219D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884878">
            <a:off x="7628150" y="1540443"/>
            <a:ext cx="935809" cy="1242547"/>
          </a:xfrm>
          <a:prstGeom prst="rect">
            <a:avLst/>
          </a:prstGeom>
        </p:spPr>
      </p:pic>
      <p:grpSp>
        <p:nvGrpSpPr>
          <p:cNvPr id="13" name="Group 12">
            <a:extLst>
              <a:ext uri="{FF2B5EF4-FFF2-40B4-BE49-F238E27FC236}">
                <a16:creationId xmlns:a16="http://schemas.microsoft.com/office/drawing/2014/main" id="{142ACC0F-230A-4A33-BB36-390756915BCB}"/>
              </a:ext>
            </a:extLst>
          </p:cNvPr>
          <p:cNvGrpSpPr/>
          <p:nvPr/>
        </p:nvGrpSpPr>
        <p:grpSpPr>
          <a:xfrm>
            <a:off x="1550594" y="1600118"/>
            <a:ext cx="4893848" cy="4239647"/>
            <a:chOff x="2840452" y="1691104"/>
            <a:chExt cx="4893848" cy="4239647"/>
          </a:xfrm>
        </p:grpSpPr>
        <p:sp>
          <p:nvSpPr>
            <p:cNvPr id="8" name="TextBox 7">
              <a:extLst>
                <a:ext uri="{FF2B5EF4-FFF2-40B4-BE49-F238E27FC236}">
                  <a16:creationId xmlns:a16="http://schemas.microsoft.com/office/drawing/2014/main" id="{6D0B9315-A9F7-4C5C-8A9D-8CDDF23882D5}"/>
                </a:ext>
              </a:extLst>
            </p:cNvPr>
            <p:cNvSpPr txBox="1"/>
            <p:nvPr/>
          </p:nvSpPr>
          <p:spPr>
            <a:xfrm>
              <a:off x="2840452" y="2391321"/>
              <a:ext cx="4893848" cy="3539430"/>
            </a:xfrm>
            <a:prstGeom prst="rect">
              <a:avLst/>
            </a:prstGeom>
            <a:noFill/>
          </p:spPr>
          <p:txBody>
            <a:bodyPr wrap="square" rtlCol="0">
              <a:spAutoFit/>
            </a:bodyPr>
            <a:lstStyle/>
            <a:p>
              <a:pPr marL="342900" indent="-342900" algn="just">
                <a:buFont typeface="+mj-lt"/>
                <a:buAutoNum type="arabicPeriod"/>
              </a:pPr>
              <a:r>
                <a:rPr lang="en-US" sz="1600" dirty="0"/>
                <a:t>To activate Parked regeneration, press “START” (bottom side of switch) for more than 5 seconds and release.</a:t>
              </a:r>
            </a:p>
            <a:p>
              <a:pPr marL="342900" indent="-342900" algn="just">
                <a:buFont typeface="+mj-lt"/>
                <a:buAutoNum type="arabicPeriod"/>
              </a:pPr>
              <a:r>
                <a:rPr lang="en-US" sz="1600" dirty="0"/>
                <a:t>To confirm whether parked regeneration activation switch has been pressed properly , please check the LCD message which indicates “</a:t>
              </a:r>
              <a:r>
                <a:rPr lang="en-US" sz="1600" dirty="0">
                  <a:solidFill>
                    <a:srgbClr val="FF0000"/>
                  </a:solidFill>
                </a:rPr>
                <a:t>Standstill</a:t>
              </a:r>
              <a:r>
                <a:rPr lang="en-US" sz="1600" dirty="0"/>
                <a:t> regeneration switch ON” </a:t>
              </a:r>
              <a:r>
                <a:rPr lang="en-US" sz="1600" dirty="0">
                  <a:solidFill>
                    <a:srgbClr val="0070C0"/>
                  </a:solidFill>
                </a:rPr>
                <a:t>and if Engine RPM raises to 2000 RPM </a:t>
              </a:r>
            </a:p>
            <a:p>
              <a:pPr marL="342900" indent="-342900" algn="just">
                <a:buFont typeface="+mj-lt"/>
                <a:buAutoNum type="arabicPeriod"/>
              </a:pPr>
              <a:r>
                <a:rPr lang="en-US" sz="1600" dirty="0"/>
                <a:t>After that, if all the other parked regeneration enable conditions are satisfied, then LCD message display as “</a:t>
              </a:r>
              <a:r>
                <a:rPr lang="en-US" sz="1600" dirty="0">
                  <a:solidFill>
                    <a:srgbClr val="FF0000"/>
                  </a:solidFill>
                </a:rPr>
                <a:t>Standstill</a:t>
              </a:r>
              <a:r>
                <a:rPr lang="en-US" sz="1600" dirty="0"/>
                <a:t> DPF regeneration active through Switch”.</a:t>
              </a:r>
            </a:p>
            <a:p>
              <a:pPr marL="342900" indent="-342900" algn="just">
                <a:buFont typeface="+mj-lt"/>
                <a:buAutoNum type="arabicPeriod"/>
              </a:pPr>
              <a:r>
                <a:rPr lang="en-US" sz="1600" dirty="0"/>
                <a:t>After that DPF regeneration can also be confirmed through HEST lamp activation.</a:t>
              </a:r>
            </a:p>
          </p:txBody>
        </p:sp>
        <p:sp>
          <p:nvSpPr>
            <p:cNvPr id="9" name="TextBox 8">
              <a:extLst>
                <a:ext uri="{FF2B5EF4-FFF2-40B4-BE49-F238E27FC236}">
                  <a16:creationId xmlns:a16="http://schemas.microsoft.com/office/drawing/2014/main" id="{100272D5-66EF-400F-9AD7-FEBDBA75EAB3}"/>
                </a:ext>
              </a:extLst>
            </p:cNvPr>
            <p:cNvSpPr txBox="1"/>
            <p:nvPr/>
          </p:nvSpPr>
          <p:spPr>
            <a:xfrm>
              <a:off x="2840452" y="1691104"/>
              <a:ext cx="3152338" cy="369332"/>
            </a:xfrm>
            <a:prstGeom prst="rect">
              <a:avLst/>
            </a:prstGeom>
            <a:solidFill>
              <a:srgbClr val="FFFF00">
                <a:alpha val="30000"/>
              </a:srgbClr>
            </a:solidFill>
            <a:ln>
              <a:solidFill>
                <a:schemeClr val="tx1"/>
              </a:solidFill>
            </a:ln>
          </p:spPr>
          <p:txBody>
            <a:bodyPr wrap="none" rtlCol="0">
              <a:spAutoFit/>
            </a:bodyPr>
            <a:lstStyle/>
            <a:p>
              <a:r>
                <a:rPr lang="en-US" dirty="0"/>
                <a:t>Parked Regeneration Switch ON</a:t>
              </a:r>
            </a:p>
          </p:txBody>
        </p:sp>
      </p:grpSp>
      <p:sp>
        <p:nvSpPr>
          <p:cNvPr id="12" name="Arrow: Down 11">
            <a:extLst>
              <a:ext uri="{FF2B5EF4-FFF2-40B4-BE49-F238E27FC236}">
                <a16:creationId xmlns:a16="http://schemas.microsoft.com/office/drawing/2014/main" id="{046CE231-5932-4D6A-96A5-9FFAB620997D}"/>
              </a:ext>
            </a:extLst>
          </p:cNvPr>
          <p:cNvSpPr/>
          <p:nvPr/>
        </p:nvSpPr>
        <p:spPr>
          <a:xfrm rot="5400000">
            <a:off x="8698248" y="2287232"/>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3E467711-364D-4758-BFDC-87A46CE965DE}"/>
              </a:ext>
            </a:extLst>
          </p:cNvPr>
          <p:cNvGrpSpPr/>
          <p:nvPr/>
        </p:nvGrpSpPr>
        <p:grpSpPr>
          <a:xfrm>
            <a:off x="7485409" y="4811466"/>
            <a:ext cx="3932892" cy="604736"/>
            <a:chOff x="1976318" y="5544152"/>
            <a:chExt cx="3932892" cy="604736"/>
          </a:xfrm>
        </p:grpSpPr>
        <p:sp>
          <p:nvSpPr>
            <p:cNvPr id="10" name="TextBox 9">
              <a:extLst>
                <a:ext uri="{FF2B5EF4-FFF2-40B4-BE49-F238E27FC236}">
                  <a16:creationId xmlns:a16="http://schemas.microsoft.com/office/drawing/2014/main" id="{AA71FD8D-EE6E-464D-8190-78F50852EF14}"/>
                </a:ext>
              </a:extLst>
            </p:cNvPr>
            <p:cNvSpPr txBox="1"/>
            <p:nvPr/>
          </p:nvSpPr>
          <p:spPr>
            <a:xfrm>
              <a:off x="2884657" y="5794148"/>
              <a:ext cx="1603794" cy="276999"/>
            </a:xfrm>
            <a:prstGeom prst="rect">
              <a:avLst/>
            </a:prstGeom>
            <a:noFill/>
          </p:spPr>
          <p:txBody>
            <a:bodyPr wrap="square" rtlCol="0">
              <a:spAutoFit/>
            </a:bodyPr>
            <a:lstStyle/>
            <a:p>
              <a:r>
                <a:rPr lang="en-US" sz="1200" dirty="0"/>
                <a:t>(Lamp Solid ON )</a:t>
              </a:r>
            </a:p>
          </p:txBody>
        </p:sp>
        <p:grpSp>
          <p:nvGrpSpPr>
            <p:cNvPr id="14" name="Group 13">
              <a:extLst>
                <a:ext uri="{FF2B5EF4-FFF2-40B4-BE49-F238E27FC236}">
                  <a16:creationId xmlns:a16="http://schemas.microsoft.com/office/drawing/2014/main" id="{39D207D0-0D34-4F18-97E1-5DFEB35E7BC9}"/>
                </a:ext>
              </a:extLst>
            </p:cNvPr>
            <p:cNvGrpSpPr/>
            <p:nvPr/>
          </p:nvGrpSpPr>
          <p:grpSpPr>
            <a:xfrm>
              <a:off x="1976318" y="5544152"/>
              <a:ext cx="3932892" cy="604736"/>
              <a:chOff x="418653" y="2990048"/>
              <a:chExt cx="3932892" cy="604736"/>
            </a:xfrm>
          </p:grpSpPr>
          <p:pic>
            <p:nvPicPr>
              <p:cNvPr id="15" name="Picture 14">
                <a:extLst>
                  <a:ext uri="{FF2B5EF4-FFF2-40B4-BE49-F238E27FC236}">
                    <a16:creationId xmlns:a16="http://schemas.microsoft.com/office/drawing/2014/main" id="{A1842E37-E8B5-4842-B2FD-D815F9C722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8653" y="2990048"/>
                <a:ext cx="705525" cy="604736"/>
              </a:xfrm>
              <a:prstGeom prst="rect">
                <a:avLst/>
              </a:prstGeom>
            </p:spPr>
          </p:pic>
          <p:sp>
            <p:nvSpPr>
              <p:cNvPr id="16" name="TextBox 15">
                <a:extLst>
                  <a:ext uri="{FF2B5EF4-FFF2-40B4-BE49-F238E27FC236}">
                    <a16:creationId xmlns:a16="http://schemas.microsoft.com/office/drawing/2014/main" id="{2C863ECC-0414-4940-BB3D-8CD638F935D0}"/>
                  </a:ext>
                </a:extLst>
              </p:cNvPr>
              <p:cNvSpPr txBox="1"/>
              <p:nvPr/>
            </p:nvSpPr>
            <p:spPr>
              <a:xfrm>
                <a:off x="1326992" y="3028042"/>
                <a:ext cx="3024553" cy="338554"/>
              </a:xfrm>
              <a:prstGeom prst="rect">
                <a:avLst/>
              </a:prstGeom>
              <a:noFill/>
            </p:spPr>
            <p:txBody>
              <a:bodyPr wrap="square" rtlCol="0">
                <a:spAutoFit/>
              </a:bodyPr>
              <a:lstStyle/>
              <a:p>
                <a:r>
                  <a:rPr lang="en-US" sz="1600" dirty="0"/>
                  <a:t>High exhaust system temperature</a:t>
                </a:r>
                <a:endParaRPr lang="en-IN" sz="1600" dirty="0"/>
              </a:p>
            </p:txBody>
          </p:sp>
        </p:grpSp>
      </p:grpSp>
      <p:cxnSp>
        <p:nvCxnSpPr>
          <p:cNvPr id="19" name="Straight Arrow Connector 18">
            <a:extLst>
              <a:ext uri="{FF2B5EF4-FFF2-40B4-BE49-F238E27FC236}">
                <a16:creationId xmlns:a16="http://schemas.microsoft.com/office/drawing/2014/main" id="{9C29EE92-207E-4DF3-BF0F-BBB2F3AA345C}"/>
              </a:ext>
            </a:extLst>
          </p:cNvPr>
          <p:cNvCxnSpPr>
            <a:cxnSpLocks/>
          </p:cNvCxnSpPr>
          <p:nvPr/>
        </p:nvCxnSpPr>
        <p:spPr>
          <a:xfrm>
            <a:off x="6592370" y="5291176"/>
            <a:ext cx="690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819562-E7F3-445F-BEAF-406A6FD58DBA}"/>
              </a:ext>
            </a:extLst>
          </p:cNvPr>
          <p:cNvSpPr txBox="1"/>
          <p:nvPr/>
        </p:nvSpPr>
        <p:spPr>
          <a:xfrm>
            <a:off x="9255869" y="2318009"/>
            <a:ext cx="2027606" cy="307777"/>
          </a:xfrm>
          <a:prstGeom prst="rect">
            <a:avLst/>
          </a:prstGeom>
          <a:noFill/>
        </p:spPr>
        <p:txBody>
          <a:bodyPr wrap="none" rtlCol="0">
            <a:spAutoFit/>
          </a:bodyPr>
          <a:lstStyle/>
          <a:p>
            <a:r>
              <a:rPr lang="en-US" sz="1400" dirty="0"/>
              <a:t>Press for more than 5 sec</a:t>
            </a:r>
            <a:endParaRPr lang="en-IN" sz="1400" dirty="0"/>
          </a:p>
        </p:txBody>
      </p:sp>
      <p:pic>
        <p:nvPicPr>
          <p:cNvPr id="18" name="Picture 17">
            <a:extLst>
              <a:ext uri="{FF2B5EF4-FFF2-40B4-BE49-F238E27FC236}">
                <a16:creationId xmlns:a16="http://schemas.microsoft.com/office/drawing/2014/main" id="{EF905A6E-74C4-4D0F-A8FD-508E06F7C6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884878">
            <a:off x="7628150" y="1540444"/>
            <a:ext cx="935809" cy="1242547"/>
          </a:xfrm>
          <a:prstGeom prst="rect">
            <a:avLst/>
          </a:prstGeom>
        </p:spPr>
      </p:pic>
      <p:sp>
        <p:nvSpPr>
          <p:cNvPr id="20" name="Arrow: Down 19">
            <a:extLst>
              <a:ext uri="{FF2B5EF4-FFF2-40B4-BE49-F238E27FC236}">
                <a16:creationId xmlns:a16="http://schemas.microsoft.com/office/drawing/2014/main" id="{5EF711CD-1B0A-4881-B9D6-FDF6C5CB8969}"/>
              </a:ext>
            </a:extLst>
          </p:cNvPr>
          <p:cNvSpPr/>
          <p:nvPr/>
        </p:nvSpPr>
        <p:spPr>
          <a:xfrm rot="5400000">
            <a:off x="8698248" y="2287233"/>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510BCBCB-77EA-48BD-9874-D6889AB0A74E}"/>
              </a:ext>
            </a:extLst>
          </p:cNvPr>
          <p:cNvSpPr/>
          <p:nvPr/>
        </p:nvSpPr>
        <p:spPr>
          <a:xfrm>
            <a:off x="7958677" y="1716239"/>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22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37CE7DB-B6B7-4AED-9D58-AD7AA6240771}"/>
              </a:ext>
            </a:extLst>
          </p:cNvPr>
          <p:cNvGrpSpPr/>
          <p:nvPr/>
        </p:nvGrpSpPr>
        <p:grpSpPr>
          <a:xfrm>
            <a:off x="1495840" y="1577442"/>
            <a:ext cx="5725008" cy="2571025"/>
            <a:chOff x="2804135" y="1689984"/>
            <a:chExt cx="5725008" cy="2571025"/>
          </a:xfrm>
        </p:grpSpPr>
        <p:sp>
          <p:nvSpPr>
            <p:cNvPr id="6" name="TextBox 5">
              <a:extLst>
                <a:ext uri="{FF2B5EF4-FFF2-40B4-BE49-F238E27FC236}">
                  <a16:creationId xmlns:a16="http://schemas.microsoft.com/office/drawing/2014/main" id="{67E16320-0AC0-4E87-84D0-AA12D189637C}"/>
                </a:ext>
              </a:extLst>
            </p:cNvPr>
            <p:cNvSpPr txBox="1"/>
            <p:nvPr/>
          </p:nvSpPr>
          <p:spPr>
            <a:xfrm>
              <a:off x="2828863" y="1689984"/>
              <a:ext cx="3274486" cy="369332"/>
            </a:xfrm>
            <a:prstGeom prst="rect">
              <a:avLst/>
            </a:prstGeom>
            <a:solidFill>
              <a:srgbClr val="FFFF00">
                <a:alpha val="30000"/>
              </a:srgbClr>
            </a:solidFill>
            <a:ln>
              <a:solidFill>
                <a:schemeClr val="tx1"/>
              </a:solidFill>
            </a:ln>
          </p:spPr>
          <p:txBody>
            <a:bodyPr wrap="none" rtlCol="0">
              <a:spAutoFit/>
            </a:bodyPr>
            <a:lstStyle/>
            <a:p>
              <a:r>
                <a:rPr lang="en-US" dirty="0"/>
                <a:t>Parked Regeneration Completion</a:t>
              </a:r>
            </a:p>
          </p:txBody>
        </p:sp>
        <p:sp>
          <p:nvSpPr>
            <p:cNvPr id="7" name="TextBox 6">
              <a:extLst>
                <a:ext uri="{FF2B5EF4-FFF2-40B4-BE49-F238E27FC236}">
                  <a16:creationId xmlns:a16="http://schemas.microsoft.com/office/drawing/2014/main" id="{0C10227B-88A6-4A80-AE71-CACF21564D56}"/>
                </a:ext>
              </a:extLst>
            </p:cNvPr>
            <p:cNvSpPr txBox="1"/>
            <p:nvPr/>
          </p:nvSpPr>
          <p:spPr>
            <a:xfrm>
              <a:off x="2804135" y="2506683"/>
              <a:ext cx="5725008" cy="1754326"/>
            </a:xfrm>
            <a:prstGeom prst="rect">
              <a:avLst/>
            </a:prstGeom>
            <a:noFill/>
          </p:spPr>
          <p:txBody>
            <a:bodyPr wrap="square" rtlCol="0">
              <a:spAutoFit/>
            </a:bodyPr>
            <a:lstStyle/>
            <a:p>
              <a:pPr marL="342900" indent="-342900" algn="just">
                <a:buFont typeface="+mj-lt"/>
                <a:buAutoNum type="arabicPeriod"/>
              </a:pPr>
              <a:r>
                <a:rPr lang="en-US" dirty="0">
                  <a:solidFill>
                    <a:srgbClr val="000000"/>
                  </a:solidFill>
                  <a:latin typeface="Calibri" panose="020F0502020204030204" pitchFamily="34" charset="0"/>
                </a:rPr>
                <a:t>Once the Regeneration is complete, the Engine RPM drops to Idle RPM.</a:t>
              </a:r>
              <a:endParaRPr lang="en-US" dirty="0"/>
            </a:p>
            <a:p>
              <a:pPr marL="342900" indent="-342900" algn="just">
                <a:buFont typeface="+mj-lt"/>
                <a:buAutoNum type="arabicPeriod"/>
              </a:pPr>
              <a:r>
                <a:rPr lang="en-US" dirty="0">
                  <a:solidFill>
                    <a:srgbClr val="000000"/>
                  </a:solidFill>
                  <a:latin typeface="Calibri" panose="020F0502020204030204" pitchFamily="34" charset="0"/>
                </a:rPr>
                <a:t>Both LCD messages, “</a:t>
              </a:r>
              <a:r>
                <a:rPr lang="en-US" dirty="0">
                  <a:solidFill>
                    <a:srgbClr val="FF0000"/>
                  </a:solidFill>
                  <a:latin typeface="Calibri" panose="020F0502020204030204" pitchFamily="34" charset="0"/>
                </a:rPr>
                <a:t>Standstill </a:t>
              </a:r>
              <a:r>
                <a:rPr lang="en-US" dirty="0">
                  <a:solidFill>
                    <a:srgbClr val="000000"/>
                  </a:solidFill>
                  <a:latin typeface="Calibri" panose="020F0502020204030204" pitchFamily="34" charset="0"/>
                </a:rPr>
                <a:t>regeneration switch ON” and “</a:t>
              </a:r>
              <a:r>
                <a:rPr lang="en-US" dirty="0">
                  <a:solidFill>
                    <a:srgbClr val="FF0000"/>
                  </a:solidFill>
                  <a:latin typeface="Calibri" panose="020F0502020204030204" pitchFamily="34" charset="0"/>
                </a:rPr>
                <a:t>Standstill</a:t>
              </a:r>
              <a:r>
                <a:rPr lang="en-US" dirty="0">
                  <a:solidFill>
                    <a:srgbClr val="000000"/>
                  </a:solidFill>
                  <a:latin typeface="Calibri" panose="020F0502020204030204" pitchFamily="34" charset="0"/>
                </a:rPr>
                <a:t> DPF regeneration active” will not Display in LCD screen. Also after some time, HEST lamp goes OFF</a:t>
              </a:r>
            </a:p>
          </p:txBody>
        </p:sp>
      </p:grpSp>
      <p:sp>
        <p:nvSpPr>
          <p:cNvPr id="12" name="TextBox 11">
            <a:extLst>
              <a:ext uri="{FF2B5EF4-FFF2-40B4-BE49-F238E27FC236}">
                <a16:creationId xmlns:a16="http://schemas.microsoft.com/office/drawing/2014/main" id="{63D54426-5EC3-4812-B749-80CC9321CF2D}"/>
              </a:ext>
            </a:extLst>
          </p:cNvPr>
          <p:cNvSpPr txBox="1"/>
          <p:nvPr/>
        </p:nvSpPr>
        <p:spPr>
          <a:xfrm>
            <a:off x="1495840" y="251792"/>
            <a:ext cx="3366371" cy="954107"/>
          </a:xfrm>
          <a:prstGeom prst="rect">
            <a:avLst/>
          </a:prstGeom>
          <a:noFill/>
        </p:spPr>
        <p:txBody>
          <a:bodyPr wrap="none" rtlCol="0">
            <a:spAutoFit/>
          </a:bodyPr>
          <a:lstStyle/>
          <a:p>
            <a:r>
              <a:rPr lang="en-US" sz="2800" b="1" dirty="0"/>
              <a:t>Parked Regeneration </a:t>
            </a:r>
          </a:p>
          <a:p>
            <a:endParaRPr lang="en-US" sz="2800" b="1" dirty="0"/>
          </a:p>
        </p:txBody>
      </p:sp>
    </p:spTree>
    <p:extLst>
      <p:ext uri="{BB962C8B-B14F-4D97-AF65-F5344CB8AC3E}">
        <p14:creationId xmlns:p14="http://schemas.microsoft.com/office/powerpoint/2010/main" val="236752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31F99B3-0028-44CE-8A94-6EC47EBD1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26D24BB6-3BA1-4A69-93C0-6F74AED422C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id="{FCF95E85-9025-44FD-9E07-76FE4949106D}"/>
              </a:ext>
            </a:extLst>
          </p:cNvPr>
          <p:cNvSpPr/>
          <p:nvPr/>
        </p:nvSpPr>
        <p:spPr>
          <a:xfrm>
            <a:off x="5118482" y="153265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FDEADFC-6517-41E2-8304-D9B8845990C2}"/>
              </a:ext>
            </a:extLst>
          </p:cNvPr>
          <p:cNvSpPr txBox="1"/>
          <p:nvPr/>
        </p:nvSpPr>
        <p:spPr>
          <a:xfrm>
            <a:off x="1331693" y="1350401"/>
            <a:ext cx="3635291" cy="369332"/>
          </a:xfrm>
          <a:prstGeom prst="rect">
            <a:avLst/>
          </a:prstGeom>
          <a:noFill/>
        </p:spPr>
        <p:txBody>
          <a:bodyPr wrap="none" rtlCol="0">
            <a:spAutoFit/>
          </a:bodyPr>
          <a:lstStyle/>
          <a:p>
            <a:r>
              <a:rPr lang="en-US" b="1" dirty="0"/>
              <a:t>DPF Lamp + MIL Lamp + Stop Lamp</a:t>
            </a:r>
          </a:p>
        </p:txBody>
      </p:sp>
      <p:sp>
        <p:nvSpPr>
          <p:cNvPr id="10" name="TextBox 9">
            <a:extLst>
              <a:ext uri="{FF2B5EF4-FFF2-40B4-BE49-F238E27FC236}">
                <a16:creationId xmlns:a16="http://schemas.microsoft.com/office/drawing/2014/main" id="{44F84231-80B8-4FF8-8E04-7106983B5071}"/>
              </a:ext>
            </a:extLst>
          </p:cNvPr>
          <p:cNvSpPr txBox="1"/>
          <p:nvPr/>
        </p:nvSpPr>
        <p:spPr>
          <a:xfrm>
            <a:off x="6654800" y="2609304"/>
            <a:ext cx="5537200" cy="584775"/>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Diesel Particulate Filter is choked completely</a:t>
            </a:r>
          </a:p>
        </p:txBody>
      </p:sp>
      <p:sp>
        <p:nvSpPr>
          <p:cNvPr id="11" name="TextBox 10">
            <a:extLst>
              <a:ext uri="{FF2B5EF4-FFF2-40B4-BE49-F238E27FC236}">
                <a16:creationId xmlns:a16="http://schemas.microsoft.com/office/drawing/2014/main" id="{A501DC1B-CDC2-411E-91DC-32D2129AB619}"/>
              </a:ext>
            </a:extLst>
          </p:cNvPr>
          <p:cNvSpPr txBox="1"/>
          <p:nvPr/>
        </p:nvSpPr>
        <p:spPr>
          <a:xfrm>
            <a:off x="6654800" y="3726458"/>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Not safe to drive vehicle. </a:t>
            </a:r>
            <a:r>
              <a:rPr lang="en-US" sz="1600" dirty="0">
                <a:solidFill>
                  <a:srgbClr val="FF0000"/>
                </a:solidFill>
              </a:rPr>
              <a:t>Park the vehicle immediately and contact the nearby authorized Ashok Leyland Service Centre. </a:t>
            </a:r>
            <a:endParaRPr lang="en-US" sz="1600" dirty="0"/>
          </a:p>
        </p:txBody>
      </p:sp>
      <p:pic>
        <p:nvPicPr>
          <p:cNvPr id="13" name="Picture 12">
            <a:extLst>
              <a:ext uri="{FF2B5EF4-FFF2-40B4-BE49-F238E27FC236}">
                <a16:creationId xmlns:a16="http://schemas.microsoft.com/office/drawing/2014/main" id="{D4611F78-BDC1-43C2-929C-C3C59CE954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479" y="1825014"/>
            <a:ext cx="715617" cy="613386"/>
          </a:xfrm>
          <a:prstGeom prst="rect">
            <a:avLst/>
          </a:prstGeom>
        </p:spPr>
      </p:pic>
      <p:sp>
        <p:nvSpPr>
          <p:cNvPr id="15" name="Oval 14">
            <a:extLst>
              <a:ext uri="{FF2B5EF4-FFF2-40B4-BE49-F238E27FC236}">
                <a16:creationId xmlns:a16="http://schemas.microsoft.com/office/drawing/2014/main" id="{7DED0989-DAB8-4DC4-B2D4-3661223A94C3}"/>
              </a:ext>
            </a:extLst>
          </p:cNvPr>
          <p:cNvSpPr/>
          <p:nvPr/>
        </p:nvSpPr>
        <p:spPr>
          <a:xfrm>
            <a:off x="8089122" y="3799221"/>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CD36DF0C-0F68-45A9-8248-F5F603835E3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32237" y="1826999"/>
            <a:ext cx="679022" cy="564685"/>
          </a:xfrm>
          <a:prstGeom prst="rect">
            <a:avLst/>
          </a:prstGeom>
        </p:spPr>
      </p:pic>
      <p:grpSp>
        <p:nvGrpSpPr>
          <p:cNvPr id="32" name="Group 31">
            <a:extLst>
              <a:ext uri="{FF2B5EF4-FFF2-40B4-BE49-F238E27FC236}">
                <a16:creationId xmlns:a16="http://schemas.microsoft.com/office/drawing/2014/main" id="{8FB82477-6E1C-471A-927F-6F96CE503E76}"/>
              </a:ext>
            </a:extLst>
          </p:cNvPr>
          <p:cNvGrpSpPr/>
          <p:nvPr/>
        </p:nvGrpSpPr>
        <p:grpSpPr>
          <a:xfrm>
            <a:off x="3751773" y="1805405"/>
            <a:ext cx="2772992" cy="1003657"/>
            <a:chOff x="6095999" y="471081"/>
            <a:chExt cx="2045128" cy="1291435"/>
          </a:xfrm>
        </p:grpSpPr>
        <p:sp>
          <p:nvSpPr>
            <p:cNvPr id="33" name="TextBox 32">
              <a:extLst>
                <a:ext uri="{FF2B5EF4-FFF2-40B4-BE49-F238E27FC236}">
                  <a16:creationId xmlns:a16="http://schemas.microsoft.com/office/drawing/2014/main" id="{851C7515-2CED-4841-B6F6-CF825AF16FAC}"/>
                </a:ext>
              </a:extLst>
            </p:cNvPr>
            <p:cNvSpPr txBox="1"/>
            <p:nvPr/>
          </p:nvSpPr>
          <p:spPr>
            <a:xfrm>
              <a:off x="6096000" y="471081"/>
              <a:ext cx="2045127" cy="369332"/>
            </a:xfrm>
            <a:prstGeom prst="rect">
              <a:avLst/>
            </a:prstGeom>
            <a:solidFill>
              <a:srgbClr val="FF0000"/>
            </a:solidFill>
            <a:ln>
              <a:solidFill>
                <a:schemeClr val="tx1"/>
              </a:solidFill>
            </a:ln>
          </p:spPr>
          <p:txBody>
            <a:bodyPr wrap="square" rtlCol="0">
              <a:spAutoFit/>
            </a:bodyPr>
            <a:lstStyle/>
            <a:p>
              <a:pPr algn="ctr"/>
              <a:r>
                <a:rPr lang="en-US" b="1" dirty="0"/>
                <a:t>Level 3</a:t>
              </a:r>
              <a:endParaRPr lang="en-IN" b="1" dirty="0"/>
            </a:p>
          </p:txBody>
        </p:sp>
        <p:sp>
          <p:nvSpPr>
            <p:cNvPr id="34" name="TextBox 33">
              <a:extLst>
                <a:ext uri="{FF2B5EF4-FFF2-40B4-BE49-F238E27FC236}">
                  <a16:creationId xmlns:a16="http://schemas.microsoft.com/office/drawing/2014/main" id="{B2FC3A59-7C07-4964-9EE7-A4948E97AB38}"/>
                </a:ext>
              </a:extLst>
            </p:cNvPr>
            <p:cNvSpPr txBox="1"/>
            <p:nvPr/>
          </p:nvSpPr>
          <p:spPr>
            <a:xfrm>
              <a:off x="6095999" y="839186"/>
              <a:ext cx="2045128" cy="923330"/>
            </a:xfrm>
            <a:prstGeom prst="rect">
              <a:avLst/>
            </a:prstGeom>
            <a:noFill/>
            <a:ln>
              <a:solidFill>
                <a:schemeClr val="tx1"/>
              </a:solidFill>
            </a:ln>
          </p:spPr>
          <p:txBody>
            <a:bodyPr wrap="square" rtlCol="0">
              <a:spAutoFit/>
            </a:bodyPr>
            <a:lstStyle/>
            <a:p>
              <a:r>
                <a:rPr lang="en-US" b="1" dirty="0"/>
                <a:t>MIL , STOP Lamp ON and DPF lamp flashing</a:t>
              </a:r>
              <a:endParaRPr lang="en-IN" b="1" dirty="0"/>
            </a:p>
          </p:txBody>
        </p:sp>
      </p:grpSp>
      <p:sp>
        <p:nvSpPr>
          <p:cNvPr id="18" name="TextBox 17">
            <a:extLst>
              <a:ext uri="{FF2B5EF4-FFF2-40B4-BE49-F238E27FC236}">
                <a16:creationId xmlns:a16="http://schemas.microsoft.com/office/drawing/2014/main" id="{1CB36387-41ED-49B9-AB0B-EC5CB7A56FB4}"/>
              </a:ext>
            </a:extLst>
          </p:cNvPr>
          <p:cNvSpPr txBox="1"/>
          <p:nvPr/>
        </p:nvSpPr>
        <p:spPr>
          <a:xfrm>
            <a:off x="6654800" y="1373571"/>
            <a:ext cx="5344942" cy="1077218"/>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Pick up will be Low and </a:t>
            </a:r>
            <a:r>
              <a:rPr lang="en-US" sz="1600" dirty="0">
                <a:solidFill>
                  <a:srgbClr val="0070C0"/>
                </a:solidFill>
              </a:rPr>
              <a:t>Engine</a:t>
            </a:r>
            <a:r>
              <a:rPr lang="en-US" sz="1600" dirty="0"/>
              <a:t> will </a:t>
            </a:r>
            <a:r>
              <a:rPr lang="en-US" sz="1600" dirty="0">
                <a:solidFill>
                  <a:srgbClr val="0070C0"/>
                </a:solidFill>
              </a:rPr>
              <a:t>shutdown</a:t>
            </a:r>
            <a:r>
              <a:rPr lang="en-US" sz="1600" dirty="0"/>
              <a:t> after some time when DPF Lamp starts flashing and MIL, red STOP lamp is ON </a:t>
            </a:r>
          </a:p>
        </p:txBody>
      </p:sp>
      <p:sp>
        <p:nvSpPr>
          <p:cNvPr id="19" name="TextBox 18">
            <a:extLst>
              <a:ext uri="{FF2B5EF4-FFF2-40B4-BE49-F238E27FC236}">
                <a16:creationId xmlns:a16="http://schemas.microsoft.com/office/drawing/2014/main" id="{AB4A5F00-AC24-4E53-B26F-0A01E3D6D8AF}"/>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36" name="Straight Arrow Connector 35"/>
          <p:cNvCxnSpPr>
            <a:cxnSpLocks/>
            <a:stCxn id="28" idx="0"/>
            <a:endCxn id="25" idx="2"/>
          </p:cNvCxnSpPr>
          <p:nvPr/>
        </p:nvCxnSpPr>
        <p:spPr>
          <a:xfrm rot="5400000" flipH="1" flipV="1">
            <a:off x="1587564" y="2537090"/>
            <a:ext cx="859618" cy="6727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3251927" y="2386127"/>
            <a:ext cx="0" cy="807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1574CBFA-9468-4591-A2F8-C1E4093823C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14229" y="1809152"/>
            <a:ext cx="679022" cy="634496"/>
          </a:xfrm>
          <a:prstGeom prst="rect">
            <a:avLst/>
          </a:prstGeom>
        </p:spPr>
      </p:pic>
      <p:sp>
        <p:nvSpPr>
          <p:cNvPr id="28" name="Oval 27">
            <a:extLst>
              <a:ext uri="{FF2B5EF4-FFF2-40B4-BE49-F238E27FC236}">
                <a16:creationId xmlns:a16="http://schemas.microsoft.com/office/drawing/2014/main" id="{CBF6A43E-0E69-4B9E-8726-75437DA79451}"/>
              </a:ext>
            </a:extLst>
          </p:cNvPr>
          <p:cNvSpPr/>
          <p:nvPr/>
        </p:nvSpPr>
        <p:spPr>
          <a:xfrm>
            <a:off x="1566706" y="3303266"/>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0B59B515-4A01-468E-B960-DE836E9BFD54}"/>
              </a:ext>
            </a:extLst>
          </p:cNvPr>
          <p:cNvSpPr/>
          <p:nvPr/>
        </p:nvSpPr>
        <p:spPr>
          <a:xfrm>
            <a:off x="3127455" y="3169343"/>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5DA679FE-08CA-47A0-8C1B-BDEBA9A0D1FA}"/>
              </a:ext>
            </a:extLst>
          </p:cNvPr>
          <p:cNvSpPr/>
          <p:nvPr/>
        </p:nvSpPr>
        <p:spPr>
          <a:xfrm>
            <a:off x="1338107" y="3551072"/>
            <a:ext cx="228599" cy="205083"/>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id="{3BEDA3F6-C4DB-4816-B67C-6792B8B0D3DF}"/>
              </a:ext>
            </a:extLst>
          </p:cNvPr>
          <p:cNvCxnSpPr>
            <a:cxnSpLocks/>
          </p:cNvCxnSpPr>
          <p:nvPr/>
        </p:nvCxnSpPr>
        <p:spPr>
          <a:xfrm flipV="1">
            <a:off x="1415105" y="2442275"/>
            <a:ext cx="0" cy="1115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3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D14BCAB-D59D-4B50-A5F9-7E4D4B2388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6" name="TextBox 5">
            <a:extLst>
              <a:ext uri="{FF2B5EF4-FFF2-40B4-BE49-F238E27FC236}">
                <a16:creationId xmlns:a16="http://schemas.microsoft.com/office/drawing/2014/main" id="{500335C7-FDC4-42C0-A7F5-31566EB10F7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9" name="TextBox 8">
            <a:extLst>
              <a:ext uri="{FF2B5EF4-FFF2-40B4-BE49-F238E27FC236}">
                <a16:creationId xmlns:a16="http://schemas.microsoft.com/office/drawing/2014/main" id="{0A919042-0784-4938-AEB6-7AE701CFD288}"/>
              </a:ext>
            </a:extLst>
          </p:cNvPr>
          <p:cNvSpPr txBox="1"/>
          <p:nvPr/>
        </p:nvSpPr>
        <p:spPr>
          <a:xfrm>
            <a:off x="1331693" y="1350401"/>
            <a:ext cx="2179636" cy="646331"/>
          </a:xfrm>
          <a:prstGeom prst="rect">
            <a:avLst/>
          </a:prstGeom>
          <a:noFill/>
        </p:spPr>
        <p:txBody>
          <a:bodyPr wrap="none" rtlCol="0">
            <a:spAutoFit/>
          </a:bodyPr>
          <a:lstStyle/>
          <a:p>
            <a:r>
              <a:rPr lang="en-US" b="1" dirty="0"/>
              <a:t>Low AdBlue Warning</a:t>
            </a:r>
          </a:p>
          <a:p>
            <a:pPr lvl="1"/>
            <a:endParaRPr lang="en-US" b="1" dirty="0"/>
          </a:p>
        </p:txBody>
      </p:sp>
      <p:sp>
        <p:nvSpPr>
          <p:cNvPr id="11" name="TextBox 10">
            <a:extLst>
              <a:ext uri="{FF2B5EF4-FFF2-40B4-BE49-F238E27FC236}">
                <a16:creationId xmlns:a16="http://schemas.microsoft.com/office/drawing/2014/main" id="{9E59474E-C907-4288-91E7-E92815A5490D}"/>
              </a:ext>
            </a:extLst>
          </p:cNvPr>
          <p:cNvSpPr txBox="1"/>
          <p:nvPr/>
        </p:nvSpPr>
        <p:spPr>
          <a:xfrm>
            <a:off x="6654800" y="2594309"/>
            <a:ext cx="5537200" cy="584775"/>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AdBlue quantity is less than 10 %</a:t>
            </a:r>
          </a:p>
        </p:txBody>
      </p:sp>
      <p:sp>
        <p:nvSpPr>
          <p:cNvPr id="12" name="TextBox 11">
            <a:extLst>
              <a:ext uri="{FF2B5EF4-FFF2-40B4-BE49-F238E27FC236}">
                <a16:creationId xmlns:a16="http://schemas.microsoft.com/office/drawing/2014/main" id="{27C0667A-1AA5-4791-8EA5-819CB17E7203}"/>
              </a:ext>
            </a:extLst>
          </p:cNvPr>
          <p:cNvSpPr txBox="1"/>
          <p:nvPr/>
        </p:nvSpPr>
        <p:spPr>
          <a:xfrm>
            <a:off x="6654800" y="3465241"/>
            <a:ext cx="5537200" cy="830997"/>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Fill the recommended AdBlue solution immediately.</a:t>
            </a:r>
          </a:p>
          <a:p>
            <a:r>
              <a:rPr lang="en-US" sz="1600" dirty="0"/>
              <a:t>GULF AdBlue</a:t>
            </a:r>
          </a:p>
        </p:txBody>
      </p:sp>
      <p:grpSp>
        <p:nvGrpSpPr>
          <p:cNvPr id="19" name="Group 18">
            <a:extLst>
              <a:ext uri="{FF2B5EF4-FFF2-40B4-BE49-F238E27FC236}">
                <a16:creationId xmlns:a16="http://schemas.microsoft.com/office/drawing/2014/main" id="{3F6FCC82-428D-4EF3-AD99-1E45CD4E0E4A}"/>
              </a:ext>
            </a:extLst>
          </p:cNvPr>
          <p:cNvGrpSpPr/>
          <p:nvPr/>
        </p:nvGrpSpPr>
        <p:grpSpPr>
          <a:xfrm>
            <a:off x="4088326" y="1432257"/>
            <a:ext cx="2045128" cy="1014436"/>
            <a:chOff x="6095999" y="471081"/>
            <a:chExt cx="2045128" cy="1014436"/>
          </a:xfrm>
        </p:grpSpPr>
        <p:sp>
          <p:nvSpPr>
            <p:cNvPr id="20" name="TextBox 19">
              <a:extLst>
                <a:ext uri="{FF2B5EF4-FFF2-40B4-BE49-F238E27FC236}">
                  <a16:creationId xmlns:a16="http://schemas.microsoft.com/office/drawing/2014/main" id="{9B24D686-9041-4D89-9F1E-5895A297CCF5}"/>
                </a:ext>
              </a:extLst>
            </p:cNvPr>
            <p:cNvSpPr txBox="1"/>
            <p:nvPr/>
          </p:nvSpPr>
          <p:spPr>
            <a:xfrm>
              <a:off x="6096000" y="471081"/>
              <a:ext cx="2045127" cy="369332"/>
            </a:xfrm>
            <a:prstGeom prst="rect">
              <a:avLst/>
            </a:prstGeom>
            <a:solidFill>
              <a:schemeClr val="bg2"/>
            </a:solidFill>
            <a:ln>
              <a:solidFill>
                <a:schemeClr val="tx1"/>
              </a:solidFill>
            </a:ln>
          </p:spPr>
          <p:txBody>
            <a:bodyPr wrap="square" rtlCol="0">
              <a:spAutoFit/>
            </a:bodyPr>
            <a:lstStyle/>
            <a:p>
              <a:pPr algn="ctr"/>
              <a:r>
                <a:rPr lang="en-US" b="1" dirty="0"/>
                <a:t>Level 1</a:t>
              </a:r>
              <a:endParaRPr lang="en-IN" b="1" dirty="0"/>
            </a:p>
          </p:txBody>
        </p:sp>
        <p:sp>
          <p:nvSpPr>
            <p:cNvPr id="21" name="TextBox 20">
              <a:extLst>
                <a:ext uri="{FF2B5EF4-FFF2-40B4-BE49-F238E27FC236}">
                  <a16:creationId xmlns:a16="http://schemas.microsoft.com/office/drawing/2014/main" id="{4F1D9E6D-A96B-4FFB-9A9A-E11701C35838}"/>
                </a:ext>
              </a:extLst>
            </p:cNvPr>
            <p:cNvSpPr txBox="1"/>
            <p:nvPr/>
          </p:nvSpPr>
          <p:spPr>
            <a:xfrm>
              <a:off x="6095999" y="839186"/>
              <a:ext cx="2045128" cy="646331"/>
            </a:xfrm>
            <a:prstGeom prst="rect">
              <a:avLst/>
            </a:prstGeom>
            <a:noFill/>
            <a:ln>
              <a:solidFill>
                <a:schemeClr val="tx1"/>
              </a:solidFill>
            </a:ln>
          </p:spPr>
          <p:txBody>
            <a:bodyPr wrap="square" rtlCol="0">
              <a:spAutoFit/>
            </a:bodyPr>
            <a:lstStyle/>
            <a:p>
              <a:r>
                <a:rPr lang="en-US" b="1" dirty="0"/>
                <a:t>AdBlue warning solid ON</a:t>
              </a:r>
              <a:endParaRPr lang="en-IN" b="1" dirty="0"/>
            </a:p>
          </p:txBody>
        </p:sp>
      </p:grpSp>
      <p:sp>
        <p:nvSpPr>
          <p:cNvPr id="14" name="TextBox 13">
            <a:extLst>
              <a:ext uri="{FF2B5EF4-FFF2-40B4-BE49-F238E27FC236}">
                <a16:creationId xmlns:a16="http://schemas.microsoft.com/office/drawing/2014/main" id="{9A8EAD05-35FA-4627-A05A-12C9D462B39A}"/>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id="{7683EBCD-95B7-4313-B184-F06E6F336125}"/>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10" name="Connector: Elbow 9">
            <a:extLst>
              <a:ext uri="{FF2B5EF4-FFF2-40B4-BE49-F238E27FC236}">
                <a16:creationId xmlns:a16="http://schemas.microsoft.com/office/drawing/2014/main" id="{EF79DACD-8E3D-4662-A00C-41333B12FCF9}"/>
              </a:ext>
            </a:extLst>
          </p:cNvPr>
          <p:cNvCxnSpPr>
            <a:cxnSpLocks/>
            <a:stCxn id="8" idx="0"/>
          </p:cNvCxnSpPr>
          <p:nvPr/>
        </p:nvCxnSpPr>
        <p:spPr>
          <a:xfrm rot="5400000" flipH="1" flipV="1">
            <a:off x="654935" y="3056551"/>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D424F24A-E871-464E-8596-3C20814BA91F}"/>
              </a:ext>
            </a:extLst>
          </p:cNvPr>
          <p:cNvSpPr/>
          <p:nvPr/>
        </p:nvSpPr>
        <p:spPr>
          <a:xfrm>
            <a:off x="986002" y="348128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D0CE1FFA-E78C-4576-A5D1-B31F744F2CC1}"/>
              </a:ext>
            </a:extLst>
          </p:cNvPr>
          <p:cNvPicPr>
            <a:picLocks noChangeAspect="1"/>
          </p:cNvPicPr>
          <p:nvPr/>
        </p:nvPicPr>
        <p:blipFill>
          <a:blip r:embed="rId3"/>
          <a:stretch>
            <a:fillRect/>
          </a:stretch>
        </p:blipFill>
        <p:spPr>
          <a:xfrm>
            <a:off x="814441" y="1935176"/>
            <a:ext cx="665578" cy="688140"/>
          </a:xfrm>
          <a:prstGeom prst="rect">
            <a:avLst/>
          </a:prstGeom>
        </p:spPr>
      </p:pic>
      <p:pic>
        <p:nvPicPr>
          <p:cNvPr id="16" name="Picture 15">
            <a:extLst>
              <a:ext uri="{FF2B5EF4-FFF2-40B4-BE49-F238E27FC236}">
                <a16:creationId xmlns:a16="http://schemas.microsoft.com/office/drawing/2014/main" id="{182F4231-7CB5-4DDB-B62F-E09F3CA87C63}"/>
              </a:ext>
            </a:extLst>
          </p:cNvPr>
          <p:cNvPicPr>
            <a:picLocks noChangeAspect="1"/>
          </p:cNvPicPr>
          <p:nvPr/>
        </p:nvPicPr>
        <p:blipFill rotWithShape="1">
          <a:blip r:embed="rId4">
            <a:extLst>
              <a:ext uri="{28A0092B-C50C-407E-A947-70E740481C1C}">
                <a14:useLocalDpi xmlns:a14="http://schemas.microsoft.com/office/drawing/2010/main"/>
              </a:ext>
            </a:extLst>
          </a:blip>
          <a:srcRect r="13116" b="3466"/>
          <a:stretch/>
        </p:blipFill>
        <p:spPr>
          <a:xfrm>
            <a:off x="1546656" y="1948002"/>
            <a:ext cx="665572" cy="664284"/>
          </a:xfrm>
          <a:prstGeom prst="rect">
            <a:avLst/>
          </a:prstGeom>
        </p:spPr>
      </p:pic>
      <p:cxnSp>
        <p:nvCxnSpPr>
          <p:cNvPr id="17" name="Connector: Elbow 16">
            <a:extLst>
              <a:ext uri="{FF2B5EF4-FFF2-40B4-BE49-F238E27FC236}">
                <a16:creationId xmlns:a16="http://schemas.microsoft.com/office/drawing/2014/main" id="{C4F6EABB-2D26-4188-8D38-46FBD7FC14E3}"/>
              </a:ext>
            </a:extLst>
          </p:cNvPr>
          <p:cNvCxnSpPr>
            <a:cxnSpLocks/>
          </p:cNvCxnSpPr>
          <p:nvPr/>
        </p:nvCxnSpPr>
        <p:spPr>
          <a:xfrm rot="5400000" flipH="1" flipV="1">
            <a:off x="1212714" y="3085156"/>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DE8CAB24-B579-48CC-8D25-68D7D938D699}"/>
              </a:ext>
            </a:extLst>
          </p:cNvPr>
          <p:cNvSpPr/>
          <p:nvPr/>
        </p:nvSpPr>
        <p:spPr>
          <a:xfrm>
            <a:off x="1546656" y="3490005"/>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1015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9D5973B-74A4-4AF1-8016-E8C05BF5F3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996CEF1E-09DE-46E7-A85F-7C250FFB3675}"/>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TextBox 6">
            <a:extLst>
              <a:ext uri="{FF2B5EF4-FFF2-40B4-BE49-F238E27FC236}">
                <a16:creationId xmlns:a16="http://schemas.microsoft.com/office/drawing/2014/main" id="{8804E511-E7FC-46F8-BAB6-9502759E2126}"/>
              </a:ext>
            </a:extLst>
          </p:cNvPr>
          <p:cNvSpPr txBox="1"/>
          <p:nvPr/>
        </p:nvSpPr>
        <p:spPr>
          <a:xfrm>
            <a:off x="1331693" y="1350401"/>
            <a:ext cx="2179636" cy="369332"/>
          </a:xfrm>
          <a:prstGeom prst="rect">
            <a:avLst/>
          </a:prstGeom>
          <a:noFill/>
        </p:spPr>
        <p:txBody>
          <a:bodyPr wrap="none" rtlCol="0">
            <a:spAutoFit/>
          </a:bodyPr>
          <a:lstStyle/>
          <a:p>
            <a:r>
              <a:rPr lang="en-US" b="1" dirty="0"/>
              <a:t>Low AdBlue Warning</a:t>
            </a:r>
          </a:p>
        </p:txBody>
      </p:sp>
      <p:sp>
        <p:nvSpPr>
          <p:cNvPr id="8" name="TextBox 7">
            <a:extLst>
              <a:ext uri="{FF2B5EF4-FFF2-40B4-BE49-F238E27FC236}">
                <a16:creationId xmlns:a16="http://schemas.microsoft.com/office/drawing/2014/main" id="{86D2559C-45E8-4BCE-A59F-901C1395ABDE}"/>
              </a:ext>
            </a:extLst>
          </p:cNvPr>
          <p:cNvSpPr txBox="1"/>
          <p:nvPr/>
        </p:nvSpPr>
        <p:spPr>
          <a:xfrm>
            <a:off x="6654800" y="2275350"/>
            <a:ext cx="5537200" cy="1323439"/>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AdBlue quantity is less than 5 % of total filling capacity and Low pick up when the level is less than 2.5%</a:t>
            </a:r>
          </a:p>
          <a:p>
            <a:pPr marL="742950" lvl="1" indent="-285750">
              <a:buFont typeface="Arial" panose="020B0604020202020204" pitchFamily="34" charset="0"/>
              <a:buChar char="•"/>
            </a:pPr>
            <a:endParaRPr lang="en-US" sz="1600" dirty="0"/>
          </a:p>
        </p:txBody>
      </p:sp>
      <p:sp>
        <p:nvSpPr>
          <p:cNvPr id="9" name="TextBox 8">
            <a:extLst>
              <a:ext uri="{FF2B5EF4-FFF2-40B4-BE49-F238E27FC236}">
                <a16:creationId xmlns:a16="http://schemas.microsoft.com/office/drawing/2014/main" id="{D48DB63E-0293-4016-9C80-0B79C6FAD38D}"/>
              </a:ext>
            </a:extLst>
          </p:cNvPr>
          <p:cNvSpPr txBox="1"/>
          <p:nvPr/>
        </p:nvSpPr>
        <p:spPr>
          <a:xfrm>
            <a:off x="6654800" y="3495931"/>
            <a:ext cx="5537200" cy="830997"/>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Fill the recommended AdBlue solution immediately.</a:t>
            </a:r>
          </a:p>
          <a:p>
            <a:r>
              <a:rPr lang="en-US" sz="1600" dirty="0"/>
              <a:t>GULF AdBlue</a:t>
            </a:r>
          </a:p>
        </p:txBody>
      </p:sp>
      <p:grpSp>
        <p:nvGrpSpPr>
          <p:cNvPr id="13" name="Group 12">
            <a:extLst>
              <a:ext uri="{FF2B5EF4-FFF2-40B4-BE49-F238E27FC236}">
                <a16:creationId xmlns:a16="http://schemas.microsoft.com/office/drawing/2014/main" id="{65CFC3D6-F0AB-45D3-B874-72BFD03F3F64}"/>
              </a:ext>
            </a:extLst>
          </p:cNvPr>
          <p:cNvGrpSpPr/>
          <p:nvPr/>
        </p:nvGrpSpPr>
        <p:grpSpPr>
          <a:xfrm>
            <a:off x="3959645" y="1439503"/>
            <a:ext cx="2045128" cy="1014436"/>
            <a:chOff x="6095999" y="471081"/>
            <a:chExt cx="2045128" cy="1014436"/>
          </a:xfrm>
        </p:grpSpPr>
        <p:sp>
          <p:nvSpPr>
            <p:cNvPr id="14" name="TextBox 13">
              <a:extLst>
                <a:ext uri="{FF2B5EF4-FFF2-40B4-BE49-F238E27FC236}">
                  <a16:creationId xmlns:a16="http://schemas.microsoft.com/office/drawing/2014/main" id="{B05B048B-FC68-44DC-8FC5-8BB95AAFBFD6}"/>
                </a:ext>
              </a:extLst>
            </p:cNvPr>
            <p:cNvSpPr txBox="1"/>
            <p:nvPr/>
          </p:nvSpPr>
          <p:spPr>
            <a:xfrm>
              <a:off x="6096000" y="471081"/>
              <a:ext cx="2045127" cy="369332"/>
            </a:xfrm>
            <a:prstGeom prst="rect">
              <a:avLst/>
            </a:prstGeom>
            <a:solidFill>
              <a:srgbClr val="FF0000"/>
            </a:solidFill>
            <a:ln>
              <a:solidFill>
                <a:schemeClr val="tx1"/>
              </a:solidFill>
            </a:ln>
          </p:spPr>
          <p:txBody>
            <a:bodyPr wrap="square" rtlCol="0">
              <a:spAutoFit/>
            </a:bodyPr>
            <a:lstStyle/>
            <a:p>
              <a:pPr algn="ctr"/>
              <a:r>
                <a:rPr lang="en-US" b="1" dirty="0"/>
                <a:t>Level 2</a:t>
              </a:r>
              <a:endParaRPr lang="en-IN" b="1" dirty="0"/>
            </a:p>
          </p:txBody>
        </p:sp>
        <p:sp>
          <p:nvSpPr>
            <p:cNvPr id="15" name="TextBox 14">
              <a:extLst>
                <a:ext uri="{FF2B5EF4-FFF2-40B4-BE49-F238E27FC236}">
                  <a16:creationId xmlns:a16="http://schemas.microsoft.com/office/drawing/2014/main" id="{A2F68801-FB2D-428F-98B7-C0842F19D046}"/>
                </a:ext>
              </a:extLst>
            </p:cNvPr>
            <p:cNvSpPr txBox="1"/>
            <p:nvPr/>
          </p:nvSpPr>
          <p:spPr>
            <a:xfrm>
              <a:off x="6095999" y="839186"/>
              <a:ext cx="2045128" cy="646331"/>
            </a:xfrm>
            <a:prstGeom prst="rect">
              <a:avLst/>
            </a:prstGeom>
            <a:noFill/>
            <a:ln>
              <a:solidFill>
                <a:schemeClr val="tx1"/>
              </a:solidFill>
            </a:ln>
          </p:spPr>
          <p:txBody>
            <a:bodyPr wrap="square" rtlCol="0">
              <a:spAutoFit/>
            </a:bodyPr>
            <a:lstStyle/>
            <a:p>
              <a:pPr algn="ctr"/>
              <a:r>
                <a:rPr lang="en-US" b="1" dirty="0"/>
                <a:t>AdBlue warning flashing</a:t>
              </a:r>
              <a:endParaRPr lang="en-IN" b="1" dirty="0"/>
            </a:p>
          </p:txBody>
        </p:sp>
      </p:grpSp>
      <p:sp>
        <p:nvSpPr>
          <p:cNvPr id="16" name="TextBox 15">
            <a:extLst>
              <a:ext uri="{FF2B5EF4-FFF2-40B4-BE49-F238E27FC236}">
                <a16:creationId xmlns:a16="http://schemas.microsoft.com/office/drawing/2014/main" id="{98610821-57D9-4A9A-9F0F-8F7ECB5EEDD6}"/>
              </a:ext>
            </a:extLst>
          </p:cNvPr>
          <p:cNvSpPr txBox="1"/>
          <p:nvPr/>
        </p:nvSpPr>
        <p:spPr>
          <a:xfrm>
            <a:off x="6654800" y="1376702"/>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Some time after this tell tale starts flashing, there would be  Low Pick up</a:t>
            </a:r>
          </a:p>
        </p:txBody>
      </p:sp>
      <p:sp>
        <p:nvSpPr>
          <p:cNvPr id="17" name="TextBox 16">
            <a:extLst>
              <a:ext uri="{FF2B5EF4-FFF2-40B4-BE49-F238E27FC236}">
                <a16:creationId xmlns:a16="http://schemas.microsoft.com/office/drawing/2014/main" id="{F2AEE8BA-44A6-4004-A68C-01E9887AAEBC}"/>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23" name="Connector: Elbow 22">
            <a:extLst>
              <a:ext uri="{FF2B5EF4-FFF2-40B4-BE49-F238E27FC236}">
                <a16:creationId xmlns:a16="http://schemas.microsoft.com/office/drawing/2014/main" id="{51F95086-4988-4961-A978-56581E2E57AF}"/>
              </a:ext>
            </a:extLst>
          </p:cNvPr>
          <p:cNvCxnSpPr>
            <a:cxnSpLocks/>
          </p:cNvCxnSpPr>
          <p:nvPr/>
        </p:nvCxnSpPr>
        <p:spPr>
          <a:xfrm rot="5400000" flipH="1" flipV="1">
            <a:off x="654935" y="3056551"/>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36454BFE-6771-40A3-8BD6-26A80D5D72EA}"/>
              </a:ext>
            </a:extLst>
          </p:cNvPr>
          <p:cNvSpPr/>
          <p:nvPr/>
        </p:nvSpPr>
        <p:spPr>
          <a:xfrm>
            <a:off x="986002" y="348128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Picture 25">
            <a:extLst>
              <a:ext uri="{FF2B5EF4-FFF2-40B4-BE49-F238E27FC236}">
                <a16:creationId xmlns:a16="http://schemas.microsoft.com/office/drawing/2014/main" id="{1F5D268B-03A1-43BB-994B-8CC7F04D241C}"/>
              </a:ext>
            </a:extLst>
          </p:cNvPr>
          <p:cNvPicPr>
            <a:picLocks noChangeAspect="1"/>
          </p:cNvPicPr>
          <p:nvPr/>
        </p:nvPicPr>
        <p:blipFill>
          <a:blip r:embed="rId3"/>
          <a:stretch>
            <a:fillRect/>
          </a:stretch>
        </p:blipFill>
        <p:spPr>
          <a:xfrm>
            <a:off x="814441" y="1935176"/>
            <a:ext cx="665578" cy="688140"/>
          </a:xfrm>
          <a:prstGeom prst="rect">
            <a:avLst/>
          </a:prstGeom>
        </p:spPr>
      </p:pic>
      <p:pic>
        <p:nvPicPr>
          <p:cNvPr id="20" name="Picture 19">
            <a:extLst>
              <a:ext uri="{FF2B5EF4-FFF2-40B4-BE49-F238E27FC236}">
                <a16:creationId xmlns:a16="http://schemas.microsoft.com/office/drawing/2014/main" id="{2FA544C1-27A3-49F5-9D71-5F20B69086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6656" y="1948001"/>
            <a:ext cx="665578" cy="688139"/>
          </a:xfrm>
          <a:prstGeom prst="rect">
            <a:avLst/>
          </a:prstGeom>
        </p:spPr>
      </p:pic>
      <p:sp>
        <p:nvSpPr>
          <p:cNvPr id="22" name="Oval 21">
            <a:extLst>
              <a:ext uri="{FF2B5EF4-FFF2-40B4-BE49-F238E27FC236}">
                <a16:creationId xmlns:a16="http://schemas.microsoft.com/office/drawing/2014/main" id="{286CF289-0635-4D3D-B310-239155A77A30}"/>
              </a:ext>
            </a:extLst>
          </p:cNvPr>
          <p:cNvSpPr/>
          <p:nvPr/>
        </p:nvSpPr>
        <p:spPr>
          <a:xfrm>
            <a:off x="1520626" y="3509889"/>
            <a:ext cx="226664"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EEA2E34D-8636-4119-A7D7-1FD5263429D9}"/>
              </a:ext>
            </a:extLst>
          </p:cNvPr>
          <p:cNvCxnSpPr>
            <a:cxnSpLocks/>
          </p:cNvCxnSpPr>
          <p:nvPr/>
        </p:nvCxnSpPr>
        <p:spPr>
          <a:xfrm rot="5400000" flipH="1" flipV="1">
            <a:off x="1212714" y="3085156"/>
            <a:ext cx="849463"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9C96E370-7816-423E-8D65-FB2720DB5DC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21511" y="1948000"/>
            <a:ext cx="665106" cy="646331"/>
          </a:xfrm>
          <a:prstGeom prst="rect">
            <a:avLst/>
          </a:prstGeom>
        </p:spPr>
      </p:pic>
      <p:cxnSp>
        <p:nvCxnSpPr>
          <p:cNvPr id="29" name="Straight Arrow Connector 13">
            <a:extLst>
              <a:ext uri="{FF2B5EF4-FFF2-40B4-BE49-F238E27FC236}">
                <a16:creationId xmlns:a16="http://schemas.microsoft.com/office/drawing/2014/main" id="{B2F7DDB3-121F-4275-AD66-93E9B31E1BD9}"/>
              </a:ext>
            </a:extLst>
          </p:cNvPr>
          <p:cNvCxnSpPr>
            <a:cxnSpLocks/>
            <a:stCxn id="30" idx="0"/>
            <a:endCxn id="28" idx="2"/>
          </p:cNvCxnSpPr>
          <p:nvPr/>
        </p:nvCxnSpPr>
        <p:spPr>
          <a:xfrm rot="16200000" flipV="1">
            <a:off x="3426937" y="1921458"/>
            <a:ext cx="697632" cy="2043378"/>
          </a:xfrm>
          <a:prstGeom prst="bentConnector3">
            <a:avLst>
              <a:gd name="adj1" fmla="val 6609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BFCA911-33DD-4450-9867-8F059EF0561A}"/>
              </a:ext>
            </a:extLst>
          </p:cNvPr>
          <p:cNvSpPr/>
          <p:nvPr/>
        </p:nvSpPr>
        <p:spPr>
          <a:xfrm>
            <a:off x="4703779" y="3291963"/>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760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22B7F98-8209-4CA1-AB1B-D5524251BA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3DBF3873-F191-471F-BF71-063D5534CD9B}"/>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159B2B09-543A-43A8-A04B-35E107F70A06}"/>
              </a:ext>
            </a:extLst>
          </p:cNvPr>
          <p:cNvSpPr txBox="1"/>
          <p:nvPr/>
        </p:nvSpPr>
        <p:spPr>
          <a:xfrm>
            <a:off x="1331693" y="1350401"/>
            <a:ext cx="1859099" cy="369332"/>
          </a:xfrm>
          <a:prstGeom prst="rect">
            <a:avLst/>
          </a:prstGeom>
          <a:noFill/>
        </p:spPr>
        <p:txBody>
          <a:bodyPr wrap="none" rtlCol="0">
            <a:spAutoFit/>
          </a:bodyPr>
          <a:lstStyle/>
          <a:p>
            <a:r>
              <a:rPr lang="en-US" b="1" dirty="0"/>
              <a:t>NOx related Error</a:t>
            </a:r>
          </a:p>
        </p:txBody>
      </p:sp>
      <p:sp>
        <p:nvSpPr>
          <p:cNvPr id="10" name="TextBox 9">
            <a:extLst>
              <a:ext uri="{FF2B5EF4-FFF2-40B4-BE49-F238E27FC236}">
                <a16:creationId xmlns:a16="http://schemas.microsoft.com/office/drawing/2014/main" id="{BC490CC9-1920-488F-833D-997E7B6CA396}"/>
              </a:ext>
            </a:extLst>
          </p:cNvPr>
          <p:cNvSpPr txBox="1"/>
          <p:nvPr/>
        </p:nvSpPr>
        <p:spPr>
          <a:xfrm>
            <a:off x="6654800" y="2428359"/>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DEF (Diesel Exhaust Fluid) Quality might be an issue</a:t>
            </a:r>
          </a:p>
          <a:p>
            <a:pPr marL="742950" lvl="1" indent="-285750">
              <a:buFont typeface="Arial" panose="020B0604020202020204" pitchFamily="34" charset="0"/>
              <a:buChar char="•"/>
            </a:pPr>
            <a:r>
              <a:rPr lang="en-US" sz="1600" dirty="0"/>
              <a:t>When errors related to Urea Dosing System happens</a:t>
            </a:r>
          </a:p>
        </p:txBody>
      </p:sp>
      <p:sp>
        <p:nvSpPr>
          <p:cNvPr id="11" name="TextBox 10">
            <a:extLst>
              <a:ext uri="{FF2B5EF4-FFF2-40B4-BE49-F238E27FC236}">
                <a16:creationId xmlns:a16="http://schemas.microsoft.com/office/drawing/2014/main" id="{AC0575EC-8C20-431D-AEBD-0E03FCDBE520}"/>
              </a:ext>
            </a:extLst>
          </p:cNvPr>
          <p:cNvSpPr txBox="1"/>
          <p:nvPr/>
        </p:nvSpPr>
        <p:spPr>
          <a:xfrm>
            <a:off x="6654800" y="3469233"/>
            <a:ext cx="5537200" cy="1569660"/>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Contact the nearby authorized Ashok Leyland Service Centre.</a:t>
            </a:r>
          </a:p>
          <a:p>
            <a:pPr marL="742950" lvl="1" indent="-285750">
              <a:buFont typeface="Arial" panose="020B0604020202020204" pitchFamily="34" charset="0"/>
              <a:buChar char="•"/>
            </a:pPr>
            <a:r>
              <a:rPr lang="en-US" sz="1600" dirty="0"/>
              <a:t>Ensure only recommended </a:t>
            </a:r>
            <a:r>
              <a:rPr lang="en-US" sz="1600" dirty="0" err="1"/>
              <a:t>Adblue</a:t>
            </a:r>
            <a:r>
              <a:rPr lang="en-US" sz="1600" dirty="0"/>
              <a:t> </a:t>
            </a:r>
            <a:r>
              <a:rPr lang="en-US" sz="1600" dirty="0">
                <a:solidFill>
                  <a:srgbClr val="0070C0"/>
                </a:solidFill>
              </a:rPr>
              <a:t>solution </a:t>
            </a:r>
            <a:r>
              <a:rPr lang="en-US" sz="1600" dirty="0"/>
              <a:t>is used.</a:t>
            </a:r>
          </a:p>
          <a:p>
            <a:pPr lvl="1"/>
            <a:r>
              <a:rPr lang="en-US" sz="1600" dirty="0">
                <a:solidFill>
                  <a:srgbClr val="0070C0"/>
                </a:solidFill>
              </a:rPr>
              <a:t>Gulf AdBlue</a:t>
            </a:r>
          </a:p>
          <a:p>
            <a:pPr marL="742950" lvl="1" indent="-285750">
              <a:buFont typeface="Arial" panose="020B0604020202020204" pitchFamily="34" charset="0"/>
              <a:buChar char="•"/>
            </a:pPr>
            <a:endParaRPr lang="en-US" sz="1600" b="1" dirty="0"/>
          </a:p>
        </p:txBody>
      </p:sp>
      <p:pic>
        <p:nvPicPr>
          <p:cNvPr id="12" name="Picture 11">
            <a:extLst>
              <a:ext uri="{FF2B5EF4-FFF2-40B4-BE49-F238E27FC236}">
                <a16:creationId xmlns:a16="http://schemas.microsoft.com/office/drawing/2014/main" id="{58840804-94AB-4BCC-9842-F1857A4822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93" y="1847407"/>
            <a:ext cx="664622" cy="597033"/>
          </a:xfrm>
          <a:prstGeom prst="rect">
            <a:avLst/>
          </a:prstGeom>
        </p:spPr>
      </p:pic>
      <p:sp>
        <p:nvSpPr>
          <p:cNvPr id="13" name="TextBox 12">
            <a:extLst>
              <a:ext uri="{FF2B5EF4-FFF2-40B4-BE49-F238E27FC236}">
                <a16:creationId xmlns:a16="http://schemas.microsoft.com/office/drawing/2014/main" id="{DB241B96-160E-4730-B932-4EB7DC13FAAA}"/>
              </a:ext>
            </a:extLst>
          </p:cNvPr>
          <p:cNvSpPr txBox="1"/>
          <p:nvPr/>
        </p:nvSpPr>
        <p:spPr>
          <a:xfrm>
            <a:off x="6654800" y="1350401"/>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Some time after this tell tale glows, there would be  Low Pick up</a:t>
            </a:r>
          </a:p>
        </p:txBody>
      </p:sp>
      <p:sp>
        <p:nvSpPr>
          <p:cNvPr id="14" name="TextBox 13">
            <a:extLst>
              <a:ext uri="{FF2B5EF4-FFF2-40B4-BE49-F238E27FC236}">
                <a16:creationId xmlns:a16="http://schemas.microsoft.com/office/drawing/2014/main" id="{847500BC-EE4A-4C39-82AE-B7F63895DCA2}"/>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cxnSp>
        <p:nvCxnSpPr>
          <p:cNvPr id="9" name="Connector: Elbow 8">
            <a:extLst>
              <a:ext uri="{FF2B5EF4-FFF2-40B4-BE49-F238E27FC236}">
                <a16:creationId xmlns:a16="http://schemas.microsoft.com/office/drawing/2014/main" id="{29E91DB7-510E-4930-8897-5C4FD0FD69F5}"/>
              </a:ext>
            </a:extLst>
          </p:cNvPr>
          <p:cNvCxnSpPr>
            <a:cxnSpLocks/>
          </p:cNvCxnSpPr>
          <p:nvPr/>
        </p:nvCxnSpPr>
        <p:spPr>
          <a:xfrm rot="16200000" flipV="1">
            <a:off x="1126402" y="2978003"/>
            <a:ext cx="1046626"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475204A-873D-4B2E-AF47-29E15EC8656E}"/>
              </a:ext>
            </a:extLst>
          </p:cNvPr>
          <p:cNvSpPr/>
          <p:nvPr/>
        </p:nvSpPr>
        <p:spPr>
          <a:xfrm>
            <a:off x="1569760" y="3521816"/>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0304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9C7A9-AF1A-4AA2-8259-E271541DE879}"/>
              </a:ext>
            </a:extLst>
          </p:cNvPr>
          <p:cNvSpPr txBox="1"/>
          <p:nvPr/>
        </p:nvSpPr>
        <p:spPr>
          <a:xfrm>
            <a:off x="800859" y="1205899"/>
            <a:ext cx="6096000" cy="5262979"/>
          </a:xfrm>
          <a:prstGeom prst="rect">
            <a:avLst/>
          </a:prstGeom>
          <a:noFill/>
        </p:spPr>
        <p:txBody>
          <a:bodyPr wrap="square" rtlCol="0">
            <a:spAutoFit/>
          </a:bodyPr>
          <a:lstStyle/>
          <a:p>
            <a:pPr marL="800100" lvl="1" indent="-342900">
              <a:buFont typeface="+mj-lt"/>
              <a:buAutoNum type="arabicPeriod"/>
            </a:pPr>
            <a:r>
              <a:rPr lang="en-US" sz="1400" b="1" dirty="0"/>
              <a:t>BS6 Fundamentals</a:t>
            </a:r>
          </a:p>
          <a:p>
            <a:pPr marL="1314450" lvl="2" indent="-400050">
              <a:buFont typeface="+mj-lt"/>
              <a:buAutoNum type="romanUcPeriod"/>
            </a:pPr>
            <a:r>
              <a:rPr lang="en-US" sz="1400" dirty="0"/>
              <a:t>Emission Standard</a:t>
            </a:r>
          </a:p>
          <a:p>
            <a:pPr marL="1314450" lvl="2" indent="-400050">
              <a:buFont typeface="+mj-lt"/>
              <a:buAutoNum type="romanUcPeriod"/>
            </a:pPr>
            <a:r>
              <a:rPr lang="en-US" sz="1400" dirty="0"/>
              <a:t>Emission Control – AL Approach</a:t>
            </a:r>
          </a:p>
          <a:p>
            <a:pPr lvl="1"/>
            <a:endParaRPr lang="en-US" sz="1400" b="1" dirty="0"/>
          </a:p>
          <a:p>
            <a:pPr marL="800100" lvl="1" indent="-342900">
              <a:buFont typeface="+mj-lt"/>
              <a:buAutoNum type="arabicPeriod" startAt="2"/>
            </a:pPr>
            <a:r>
              <a:rPr lang="en-US" sz="1400" b="1" dirty="0"/>
              <a:t>Instrument cluster and Tell-tale</a:t>
            </a:r>
          </a:p>
          <a:p>
            <a:pPr marL="1257300" lvl="2" indent="-342900">
              <a:buFont typeface="+mj-lt"/>
              <a:buAutoNum type="romanUcPeriod"/>
            </a:pPr>
            <a:r>
              <a:rPr lang="en-US" sz="1400" dirty="0"/>
              <a:t>Understanding the Tell-tale</a:t>
            </a:r>
            <a:endParaRPr lang="en-US" sz="1400" b="1" dirty="0"/>
          </a:p>
          <a:p>
            <a:pPr marL="1257300" lvl="2" indent="-342900">
              <a:buFont typeface="+mj-lt"/>
              <a:buAutoNum type="romanUcPeriod"/>
            </a:pPr>
            <a:r>
              <a:rPr lang="en-US" sz="1400" dirty="0"/>
              <a:t>Understanding the Tell-tale specific to Exhaust System</a:t>
            </a:r>
          </a:p>
          <a:p>
            <a:pPr marL="1771650" lvl="3" indent="-400050">
              <a:buFont typeface="Arial" panose="020B0604020202020204" pitchFamily="34" charset="0"/>
              <a:buChar char="•"/>
            </a:pPr>
            <a:r>
              <a:rPr lang="en-US" sz="1400" dirty="0"/>
              <a:t>HEST (High Exhaust System Temperature) Lamp</a:t>
            </a:r>
          </a:p>
          <a:p>
            <a:pPr marL="1771650" lvl="3" indent="-400050">
              <a:buFont typeface="Arial" panose="020B0604020202020204" pitchFamily="34" charset="0"/>
              <a:buChar char="•"/>
            </a:pPr>
            <a:r>
              <a:rPr lang="en-US" sz="1400" dirty="0"/>
              <a:t>Regeneration inhibit indication Lamp</a:t>
            </a:r>
          </a:p>
          <a:p>
            <a:pPr marL="2228850" lvl="4" indent="-400050">
              <a:buFont typeface="Wingdings" panose="05000000000000000000" pitchFamily="2" charset="2"/>
              <a:buChar char="q"/>
            </a:pPr>
            <a:r>
              <a:rPr lang="en-US" sz="1400" dirty="0"/>
              <a:t>Regen Inhibit Switch</a:t>
            </a:r>
          </a:p>
          <a:p>
            <a:pPr marL="1771650" lvl="3" indent="-400050">
              <a:buFont typeface="Arial" panose="020B0604020202020204" pitchFamily="34" charset="0"/>
              <a:buChar char="•"/>
            </a:pPr>
            <a:r>
              <a:rPr lang="en-US" sz="1400" dirty="0"/>
              <a:t>DPF Lamp</a:t>
            </a:r>
          </a:p>
          <a:p>
            <a:pPr marL="2114550" lvl="4" indent="-285750">
              <a:buFont typeface="Wingdings" panose="05000000000000000000" pitchFamily="2" charset="2"/>
              <a:buChar char="q"/>
            </a:pPr>
            <a:r>
              <a:rPr lang="en-US" sz="1400" dirty="0"/>
              <a:t>Parked Regeneration – Precautions, Necessary Conditions, Parked Regeneration Switch</a:t>
            </a:r>
          </a:p>
          <a:p>
            <a:pPr marL="1771650" lvl="3" indent="-400050">
              <a:buFont typeface="Arial" panose="020B0604020202020204" pitchFamily="34" charset="0"/>
              <a:buChar char="•"/>
            </a:pPr>
            <a:r>
              <a:rPr lang="en-US" sz="1400" dirty="0"/>
              <a:t>AdBlue Low level indication Lamp</a:t>
            </a:r>
          </a:p>
          <a:p>
            <a:pPr marL="1771650" lvl="3" indent="-400050">
              <a:buFont typeface="Arial" panose="020B0604020202020204" pitchFamily="34" charset="0"/>
              <a:buChar char="•"/>
            </a:pPr>
            <a:r>
              <a:rPr lang="en-US" sz="1400" dirty="0"/>
              <a:t>NOx Lamp</a:t>
            </a:r>
          </a:p>
          <a:p>
            <a:pPr marL="1771650" lvl="3" indent="-400050">
              <a:buFont typeface="Arial" panose="020B0604020202020204" pitchFamily="34" charset="0"/>
              <a:buChar char="•"/>
            </a:pPr>
            <a:r>
              <a:rPr lang="en-US" sz="1400" dirty="0"/>
              <a:t>MIL Malfunction Indication Lamp</a:t>
            </a:r>
          </a:p>
          <a:p>
            <a:pPr marL="1314450" lvl="2" indent="-400050">
              <a:buFont typeface="+mj-lt"/>
              <a:buAutoNum type="romanUcPeriod"/>
            </a:pPr>
            <a:r>
              <a:rPr lang="en-US" sz="1400" dirty="0"/>
              <a:t>Understanding Other Tell-tale (Safety and Performance)</a:t>
            </a:r>
          </a:p>
          <a:p>
            <a:pPr marL="1771650" lvl="3" indent="-400050">
              <a:buFont typeface="Arial" panose="020B0604020202020204" pitchFamily="34" charset="0"/>
              <a:buChar char="•"/>
            </a:pPr>
            <a:r>
              <a:rPr lang="en-US" sz="1400" dirty="0"/>
              <a:t>EDC Lamp</a:t>
            </a:r>
          </a:p>
          <a:p>
            <a:pPr marL="1771650" lvl="3" indent="-400050">
              <a:buFont typeface="Arial" panose="020B0604020202020204" pitchFamily="34" charset="0"/>
              <a:buChar char="•"/>
            </a:pPr>
            <a:r>
              <a:rPr lang="en-US" sz="1400" dirty="0"/>
              <a:t>Low air pressure/Brake failure/Park Brake</a:t>
            </a:r>
          </a:p>
          <a:p>
            <a:pPr marL="2228850" lvl="4" indent="-400050">
              <a:buFont typeface="Wingdings" panose="05000000000000000000" pitchFamily="2" charset="2"/>
              <a:buChar char="q"/>
            </a:pPr>
            <a:r>
              <a:rPr lang="en-US" sz="1400" dirty="0"/>
              <a:t>Parking Brake Release</a:t>
            </a:r>
          </a:p>
          <a:p>
            <a:pPr marL="1771650" lvl="3" indent="-400050">
              <a:buFont typeface="Arial" panose="020B0604020202020204" pitchFamily="34" charset="0"/>
              <a:buChar char="•"/>
            </a:pPr>
            <a:r>
              <a:rPr lang="en-US" sz="1400" dirty="0"/>
              <a:t>Air filter blocked indicator</a:t>
            </a:r>
          </a:p>
          <a:p>
            <a:pPr marL="1771650" lvl="3" indent="-400050">
              <a:buFont typeface="Arial" panose="020B0604020202020204" pitchFamily="34" charset="0"/>
              <a:buChar char="•"/>
            </a:pPr>
            <a:r>
              <a:rPr lang="en-US" sz="1400" dirty="0"/>
              <a:t>Low Coolant Level warning</a:t>
            </a:r>
          </a:p>
          <a:p>
            <a:pPr marL="1771650" lvl="3" indent="-400050">
              <a:buFont typeface="Arial" panose="020B0604020202020204" pitchFamily="34" charset="0"/>
              <a:buChar char="•"/>
            </a:pPr>
            <a:r>
              <a:rPr lang="en-US" sz="1400" dirty="0"/>
              <a:t>Water in Fuel </a:t>
            </a:r>
            <a:endParaRPr lang="en-IN" sz="1400" dirty="0"/>
          </a:p>
          <a:p>
            <a:pPr marL="1314450" lvl="2" indent="-400050">
              <a:buFont typeface="+mj-lt"/>
              <a:buAutoNum type="romanUcPeriod"/>
            </a:pPr>
            <a:r>
              <a:rPr lang="en-US" sz="1400" dirty="0"/>
              <a:t>LCD screen navigation</a:t>
            </a:r>
          </a:p>
        </p:txBody>
      </p:sp>
      <p:sp>
        <p:nvSpPr>
          <p:cNvPr id="7" name="TextBox 6">
            <a:extLst>
              <a:ext uri="{FF2B5EF4-FFF2-40B4-BE49-F238E27FC236}">
                <a16:creationId xmlns:a16="http://schemas.microsoft.com/office/drawing/2014/main" id="{F07ED8CE-AC2A-44D3-B617-77400163830A}"/>
              </a:ext>
            </a:extLst>
          </p:cNvPr>
          <p:cNvSpPr txBox="1"/>
          <p:nvPr/>
        </p:nvSpPr>
        <p:spPr>
          <a:xfrm>
            <a:off x="1495840" y="251792"/>
            <a:ext cx="1788118" cy="954107"/>
          </a:xfrm>
          <a:prstGeom prst="rect">
            <a:avLst/>
          </a:prstGeom>
          <a:noFill/>
        </p:spPr>
        <p:txBody>
          <a:bodyPr wrap="none" rtlCol="0">
            <a:spAutoFit/>
          </a:bodyPr>
          <a:lstStyle/>
          <a:p>
            <a:r>
              <a:rPr lang="en-US" sz="2800" b="1" dirty="0"/>
              <a:t>CONTENTS</a:t>
            </a:r>
            <a:endParaRPr lang="en-US" sz="2000" b="1" dirty="0"/>
          </a:p>
          <a:p>
            <a:endParaRPr lang="en-US" sz="2800" b="1" dirty="0"/>
          </a:p>
        </p:txBody>
      </p:sp>
      <p:sp>
        <p:nvSpPr>
          <p:cNvPr id="2" name="Rectangle 1">
            <a:extLst>
              <a:ext uri="{FF2B5EF4-FFF2-40B4-BE49-F238E27FC236}">
                <a16:creationId xmlns:a16="http://schemas.microsoft.com/office/drawing/2014/main" id="{FDDABA05-8DD1-4E2A-96AA-AAD3638DC687}"/>
              </a:ext>
            </a:extLst>
          </p:cNvPr>
          <p:cNvSpPr/>
          <p:nvPr/>
        </p:nvSpPr>
        <p:spPr>
          <a:xfrm>
            <a:off x="6356389" y="1182231"/>
            <a:ext cx="6096000" cy="3539430"/>
          </a:xfrm>
          <a:prstGeom prst="rect">
            <a:avLst/>
          </a:prstGeom>
        </p:spPr>
        <p:txBody>
          <a:bodyPr>
            <a:spAutoFit/>
          </a:bodyPr>
          <a:lstStyle/>
          <a:p>
            <a:pPr marL="800100" lvl="1" indent="-342900">
              <a:buFont typeface="+mj-lt"/>
              <a:buAutoNum type="arabicPeriod" startAt="3"/>
            </a:pPr>
            <a:r>
              <a:rPr lang="en-US" sz="1400" b="1" dirty="0"/>
              <a:t>Switches and control</a:t>
            </a:r>
          </a:p>
          <a:p>
            <a:pPr marL="1257300" lvl="2" indent="-342900">
              <a:buFont typeface="+mj-lt"/>
              <a:buAutoNum type="romanUcPeriod"/>
            </a:pPr>
            <a:r>
              <a:rPr lang="en-US" sz="1400" dirty="0"/>
              <a:t>ECU controlled Exhaust brake</a:t>
            </a:r>
          </a:p>
          <a:p>
            <a:pPr marL="1714500" lvl="3" indent="-342900">
              <a:buFont typeface="Arial" panose="020B0604020202020204" pitchFamily="34" charset="0"/>
              <a:buChar char="•"/>
            </a:pPr>
            <a:r>
              <a:rPr lang="en-US" sz="1400" dirty="0"/>
              <a:t>Down hill Driving</a:t>
            </a:r>
          </a:p>
          <a:p>
            <a:pPr marL="1257300" lvl="2" indent="-342900">
              <a:buFont typeface="+mj-lt"/>
              <a:buAutoNum type="romanUcPeriod"/>
            </a:pPr>
            <a:r>
              <a:rPr lang="en-US" sz="1400" dirty="0"/>
              <a:t>Information on Isolator switch</a:t>
            </a:r>
            <a:endParaRPr lang="en-US" sz="1400" b="1" dirty="0"/>
          </a:p>
          <a:p>
            <a:pPr marL="800100" lvl="1" indent="-342900">
              <a:buFont typeface="+mj-lt"/>
              <a:buAutoNum type="arabicPeriod" startAt="3"/>
            </a:pPr>
            <a:endParaRPr lang="en-US" sz="1400" b="1" dirty="0"/>
          </a:p>
          <a:p>
            <a:pPr marL="800100" lvl="1" indent="-342900">
              <a:buFont typeface="+mj-lt"/>
              <a:buAutoNum type="arabicPeriod" startAt="3"/>
            </a:pPr>
            <a:r>
              <a:rPr lang="en-US" sz="1400" b="1" dirty="0"/>
              <a:t>Head Lamp High Beam – Better Visibility</a:t>
            </a:r>
          </a:p>
          <a:p>
            <a:pPr marL="800100" lvl="1" indent="-342900">
              <a:buFont typeface="+mj-lt"/>
              <a:buAutoNum type="arabicPeriod" startAt="3"/>
            </a:pPr>
            <a:endParaRPr lang="en-US" sz="1400" b="1" dirty="0"/>
          </a:p>
          <a:p>
            <a:pPr marL="800100" lvl="1" indent="-342900">
              <a:buFont typeface="+mj-lt"/>
              <a:buAutoNum type="arabicPeriod" startAt="3"/>
            </a:pPr>
            <a:r>
              <a:rPr lang="en-US" sz="1400" b="1" dirty="0"/>
              <a:t>BS6 Diesel &amp; AdBlue</a:t>
            </a:r>
          </a:p>
          <a:p>
            <a:pPr marL="1257300" lvl="2" indent="-342900">
              <a:buFont typeface="Wingdings" panose="05000000000000000000" pitchFamily="2" charset="2"/>
              <a:buChar char="q"/>
            </a:pPr>
            <a:r>
              <a:rPr lang="en-US" sz="1400" dirty="0"/>
              <a:t>Tank Cap Locking and Removal Procedure</a:t>
            </a:r>
          </a:p>
          <a:p>
            <a:pPr marL="800100" lvl="1" indent="-342900">
              <a:buFont typeface="+mj-lt"/>
              <a:buAutoNum type="arabicPeriod" startAt="3"/>
            </a:pPr>
            <a:endParaRPr lang="en-US" sz="1400" b="1" dirty="0"/>
          </a:p>
          <a:p>
            <a:pPr marL="800100" lvl="1" indent="-342900">
              <a:buFont typeface="+mj-lt"/>
              <a:buAutoNum type="arabicPeriod" startAt="6"/>
            </a:pPr>
            <a:r>
              <a:rPr lang="en-US" sz="1400" b="1" dirty="0"/>
              <a:t>Maintaining Fuel Level</a:t>
            </a:r>
          </a:p>
          <a:p>
            <a:pPr marL="800100" lvl="1" indent="-342900">
              <a:buFont typeface="+mj-lt"/>
              <a:buAutoNum type="arabicPeriod" startAt="6"/>
            </a:pPr>
            <a:endParaRPr lang="en-US" sz="1400" b="1" dirty="0"/>
          </a:p>
          <a:p>
            <a:pPr marL="800100" lvl="1" indent="-342900">
              <a:buFont typeface="+mj-lt"/>
              <a:buAutoNum type="arabicPeriod" startAt="6"/>
            </a:pPr>
            <a:r>
              <a:rPr lang="en-US" sz="1400" b="1" dirty="0"/>
              <a:t>Fuel Economy (Sweet Spot Driving)</a:t>
            </a:r>
          </a:p>
          <a:p>
            <a:pPr marL="800100" lvl="1" indent="-342900">
              <a:buFont typeface="+mj-lt"/>
              <a:buAutoNum type="arabicPeriod" startAt="6"/>
            </a:pPr>
            <a:endParaRPr lang="en-US" sz="1400" b="1" dirty="0"/>
          </a:p>
          <a:p>
            <a:pPr marL="800100" lvl="1" indent="-342900">
              <a:buFont typeface="+mj-lt"/>
              <a:buAutoNum type="arabicPeriod" startAt="6"/>
            </a:pPr>
            <a:r>
              <a:rPr lang="en-US" sz="1400" b="1" dirty="0"/>
              <a:t>If Vehicle is Not Starting</a:t>
            </a:r>
          </a:p>
          <a:p>
            <a:pPr marL="800100" lvl="1" indent="-342900">
              <a:buFont typeface="+mj-lt"/>
              <a:buAutoNum type="arabicPeriod" startAt="6"/>
            </a:pPr>
            <a:endParaRPr lang="en-US" sz="1400" b="1" dirty="0"/>
          </a:p>
        </p:txBody>
      </p:sp>
    </p:spTree>
    <p:extLst>
      <p:ext uri="{BB962C8B-B14F-4D97-AF65-F5344CB8AC3E}">
        <p14:creationId xmlns:p14="http://schemas.microsoft.com/office/powerpoint/2010/main" val="2128860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23D4C1-CFFB-40E2-890B-62EAA6E3E7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0F6667F2-1C0B-455C-AD76-FC23891A989C}"/>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FDFCD6CF-EE8E-481C-A1FD-E433A852218A}"/>
              </a:ext>
            </a:extLst>
          </p:cNvPr>
          <p:cNvSpPr txBox="1"/>
          <p:nvPr/>
        </p:nvSpPr>
        <p:spPr>
          <a:xfrm>
            <a:off x="1331693" y="1350401"/>
            <a:ext cx="545342" cy="369332"/>
          </a:xfrm>
          <a:prstGeom prst="rect">
            <a:avLst/>
          </a:prstGeom>
          <a:noFill/>
        </p:spPr>
        <p:txBody>
          <a:bodyPr wrap="none" rtlCol="0">
            <a:spAutoFit/>
          </a:bodyPr>
          <a:lstStyle/>
          <a:p>
            <a:r>
              <a:rPr lang="en-US" b="1" dirty="0"/>
              <a:t>MIL</a:t>
            </a:r>
          </a:p>
        </p:txBody>
      </p:sp>
      <p:pic>
        <p:nvPicPr>
          <p:cNvPr id="17" name="Picture 16">
            <a:extLst>
              <a:ext uri="{FF2B5EF4-FFF2-40B4-BE49-F238E27FC236}">
                <a16:creationId xmlns:a16="http://schemas.microsoft.com/office/drawing/2014/main" id="{D0323F4E-0132-47D0-9664-2F798D41FF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7160" y="2042341"/>
            <a:ext cx="591085" cy="552325"/>
          </a:xfrm>
          <a:prstGeom prst="rect">
            <a:avLst/>
          </a:prstGeom>
        </p:spPr>
      </p:pic>
      <p:sp>
        <p:nvSpPr>
          <p:cNvPr id="19" name="TextBox 18">
            <a:extLst>
              <a:ext uri="{FF2B5EF4-FFF2-40B4-BE49-F238E27FC236}">
                <a16:creationId xmlns:a16="http://schemas.microsoft.com/office/drawing/2014/main" id="{181473B9-0EFF-420A-BCB3-74E10B36712F}"/>
              </a:ext>
            </a:extLst>
          </p:cNvPr>
          <p:cNvSpPr txBox="1"/>
          <p:nvPr/>
        </p:nvSpPr>
        <p:spPr>
          <a:xfrm>
            <a:off x="6648714" y="2237227"/>
            <a:ext cx="5622929"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MIL glows continuously during engine run, there may be error in Emission control </a:t>
            </a:r>
          </a:p>
        </p:txBody>
      </p:sp>
      <p:sp>
        <p:nvSpPr>
          <p:cNvPr id="20" name="TextBox 19">
            <a:extLst>
              <a:ext uri="{FF2B5EF4-FFF2-40B4-BE49-F238E27FC236}">
                <a16:creationId xmlns:a16="http://schemas.microsoft.com/office/drawing/2014/main" id="{AEFA4E48-1BB0-423E-8B76-CA8BAA5CFEF4}"/>
              </a:ext>
            </a:extLst>
          </p:cNvPr>
          <p:cNvSpPr txBox="1"/>
          <p:nvPr/>
        </p:nvSpPr>
        <p:spPr>
          <a:xfrm>
            <a:off x="6654800" y="3708963"/>
            <a:ext cx="5537200" cy="830997"/>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Contact the nearby authorized Ashok Leyland Service Centre</a:t>
            </a:r>
            <a:endParaRPr lang="en-US" sz="1600" b="1" dirty="0"/>
          </a:p>
        </p:txBody>
      </p:sp>
      <p:sp>
        <p:nvSpPr>
          <p:cNvPr id="14" name="TextBox 13">
            <a:extLst>
              <a:ext uri="{FF2B5EF4-FFF2-40B4-BE49-F238E27FC236}">
                <a16:creationId xmlns:a16="http://schemas.microsoft.com/office/drawing/2014/main" id="{78787E80-B6CB-4DA9-877D-D80D31CDE60B}"/>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15" name="TextBox 14">
            <a:extLst>
              <a:ext uri="{FF2B5EF4-FFF2-40B4-BE49-F238E27FC236}">
                <a16:creationId xmlns:a16="http://schemas.microsoft.com/office/drawing/2014/main" id="{2CEAB73B-ECDF-4872-83DB-5362CCB72876}"/>
              </a:ext>
            </a:extLst>
          </p:cNvPr>
          <p:cNvSpPr txBox="1"/>
          <p:nvPr/>
        </p:nvSpPr>
        <p:spPr>
          <a:xfrm>
            <a:off x="6654800" y="1350401"/>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285750" lvl="0" indent="-285750">
              <a:buFont typeface="Arial" panose="020B0604020202020204" pitchFamily="34" charset="0"/>
              <a:buChar char="•"/>
              <a:defRPr/>
            </a:pPr>
            <a:r>
              <a:rPr lang="en-US" sz="1600" dirty="0"/>
              <a:t>Some time after this Tell-tale glows continuously during engine run, there would be  Low Pick up.</a:t>
            </a:r>
          </a:p>
        </p:txBody>
      </p:sp>
      <p:cxnSp>
        <p:nvCxnSpPr>
          <p:cNvPr id="12" name="Connector: Elbow 11">
            <a:extLst>
              <a:ext uri="{FF2B5EF4-FFF2-40B4-BE49-F238E27FC236}">
                <a16:creationId xmlns:a16="http://schemas.microsoft.com/office/drawing/2014/main" id="{EB7246EF-BF8D-49A4-AE6B-F7FF7B7503BD}"/>
              </a:ext>
            </a:extLst>
          </p:cNvPr>
          <p:cNvCxnSpPr>
            <a:cxnSpLocks/>
            <a:stCxn id="11" idx="0"/>
          </p:cNvCxnSpPr>
          <p:nvPr/>
        </p:nvCxnSpPr>
        <p:spPr>
          <a:xfrm flipV="1">
            <a:off x="1652704" y="2612285"/>
            <a:ext cx="0" cy="72780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8A3ADFA-6A35-41A5-86DE-5780173DF6F6}"/>
              </a:ext>
            </a:extLst>
          </p:cNvPr>
          <p:cNvSpPr/>
          <p:nvPr/>
        </p:nvSpPr>
        <p:spPr>
          <a:xfrm>
            <a:off x="1572750" y="3340089"/>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74486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6B126-2FA2-4BE2-A3A2-3CA210CBA2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7F7FD257-9B1F-4D75-ADFC-61A5E3C797A4}"/>
              </a:ext>
            </a:extLst>
          </p:cNvPr>
          <p:cNvSpPr txBox="1"/>
          <p:nvPr/>
        </p:nvSpPr>
        <p:spPr>
          <a:xfrm>
            <a:off x="1331693" y="1350401"/>
            <a:ext cx="1140056" cy="369332"/>
          </a:xfrm>
          <a:prstGeom prst="rect">
            <a:avLst/>
          </a:prstGeom>
          <a:noFill/>
        </p:spPr>
        <p:txBody>
          <a:bodyPr wrap="none" rtlCol="0">
            <a:spAutoFit/>
          </a:bodyPr>
          <a:lstStyle/>
          <a:p>
            <a:r>
              <a:rPr lang="en-US" b="1" dirty="0"/>
              <a:t>EDC Lamp</a:t>
            </a:r>
          </a:p>
        </p:txBody>
      </p:sp>
      <p:sp>
        <p:nvSpPr>
          <p:cNvPr id="13" name="TextBox 12">
            <a:extLst>
              <a:ext uri="{FF2B5EF4-FFF2-40B4-BE49-F238E27FC236}">
                <a16:creationId xmlns:a16="http://schemas.microsoft.com/office/drawing/2014/main" id="{2900C521-1586-465D-99C1-E0267DFA4843}"/>
              </a:ext>
            </a:extLst>
          </p:cNvPr>
          <p:cNvSpPr txBox="1"/>
          <p:nvPr/>
        </p:nvSpPr>
        <p:spPr>
          <a:xfrm>
            <a:off x="6654800" y="2260641"/>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there is any abnormality with function of sensors or any electronic components controlled by ECU </a:t>
            </a:r>
            <a:r>
              <a:rPr lang="en-US" sz="1600" dirty="0">
                <a:solidFill>
                  <a:srgbClr val="FF0000"/>
                </a:solidFill>
              </a:rPr>
              <a:t>and Exhaust system</a:t>
            </a:r>
          </a:p>
        </p:txBody>
      </p:sp>
      <p:sp>
        <p:nvSpPr>
          <p:cNvPr id="18" name="TextBox 17">
            <a:extLst>
              <a:ext uri="{FF2B5EF4-FFF2-40B4-BE49-F238E27FC236}">
                <a16:creationId xmlns:a16="http://schemas.microsoft.com/office/drawing/2014/main" id="{16B4CECA-ED35-41B8-AE48-E3B504DB83EE}"/>
              </a:ext>
            </a:extLst>
          </p:cNvPr>
          <p:cNvSpPr txBox="1"/>
          <p:nvPr/>
        </p:nvSpPr>
        <p:spPr>
          <a:xfrm>
            <a:off x="6732162" y="3422237"/>
            <a:ext cx="5537200" cy="1077218"/>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Contact the nearby authorized Ashok Leyland Service Centre</a:t>
            </a:r>
            <a:br>
              <a:rPr lang="en-US" sz="1600" dirty="0"/>
            </a:br>
            <a:endParaRPr lang="en-US" sz="1600" b="1" dirty="0"/>
          </a:p>
        </p:txBody>
      </p:sp>
      <p:sp>
        <p:nvSpPr>
          <p:cNvPr id="12" name="TextBox 11">
            <a:extLst>
              <a:ext uri="{FF2B5EF4-FFF2-40B4-BE49-F238E27FC236}">
                <a16:creationId xmlns:a16="http://schemas.microsoft.com/office/drawing/2014/main" id="{A622084B-D98B-49E8-9992-92D4D27578EC}"/>
              </a:ext>
            </a:extLst>
          </p:cNvPr>
          <p:cNvSpPr txBox="1"/>
          <p:nvPr/>
        </p:nvSpPr>
        <p:spPr>
          <a:xfrm>
            <a:off x="6586558" y="1348069"/>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May reduce the Pick-up / Speed or Engine RPM</a:t>
            </a:r>
          </a:p>
        </p:txBody>
      </p:sp>
      <p:pic>
        <p:nvPicPr>
          <p:cNvPr id="15" name="Picture 14">
            <a:extLst>
              <a:ext uri="{FF2B5EF4-FFF2-40B4-BE49-F238E27FC236}">
                <a16:creationId xmlns:a16="http://schemas.microsoft.com/office/drawing/2014/main" id="{FDBC0CDF-57F8-4219-BBD5-A5F3F533C8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0845" y="1719732"/>
            <a:ext cx="722166" cy="647459"/>
          </a:xfrm>
          <a:prstGeom prst="rect">
            <a:avLst/>
          </a:prstGeom>
        </p:spPr>
      </p:pic>
      <p:sp>
        <p:nvSpPr>
          <p:cNvPr id="14" name="TextBox 13">
            <a:extLst>
              <a:ext uri="{FF2B5EF4-FFF2-40B4-BE49-F238E27FC236}">
                <a16:creationId xmlns:a16="http://schemas.microsoft.com/office/drawing/2014/main" id="{24543E60-7DD2-442B-A2B3-206B41434D0B}"/>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7" name="Oval 6">
            <a:extLst>
              <a:ext uri="{FF2B5EF4-FFF2-40B4-BE49-F238E27FC236}">
                <a16:creationId xmlns:a16="http://schemas.microsoft.com/office/drawing/2014/main" id="{95DC6B10-0E6E-4578-A714-43017E67449B}"/>
              </a:ext>
            </a:extLst>
          </p:cNvPr>
          <p:cNvSpPr/>
          <p:nvPr/>
        </p:nvSpPr>
        <p:spPr>
          <a:xfrm>
            <a:off x="4731846" y="3291963"/>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Connector: Elbow 8">
            <a:extLst>
              <a:ext uri="{FF2B5EF4-FFF2-40B4-BE49-F238E27FC236}">
                <a16:creationId xmlns:a16="http://schemas.microsoft.com/office/drawing/2014/main" id="{F56F35ED-91B7-442A-AEA0-37C6CD01B1B7}"/>
              </a:ext>
            </a:extLst>
          </p:cNvPr>
          <p:cNvCxnSpPr>
            <a:cxnSpLocks/>
            <a:stCxn id="7" idx="7"/>
            <a:endCxn id="15" idx="2"/>
          </p:cNvCxnSpPr>
          <p:nvPr/>
        </p:nvCxnSpPr>
        <p:spPr>
          <a:xfrm flipV="1">
            <a:off x="4868335" y="2367191"/>
            <a:ext cx="3593" cy="94649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006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15A42E0-FFC0-4D11-A825-0E734FDA1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id="{95DC6B10-0E6E-4578-A714-43017E67449B}"/>
              </a:ext>
            </a:extLst>
          </p:cNvPr>
          <p:cNvSpPr/>
          <p:nvPr/>
        </p:nvSpPr>
        <p:spPr>
          <a:xfrm>
            <a:off x="4931890" y="3312787"/>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F7FD257-9B1F-4D75-ADFC-61A5E3C797A4}"/>
              </a:ext>
            </a:extLst>
          </p:cNvPr>
          <p:cNvSpPr txBox="1"/>
          <p:nvPr/>
        </p:nvSpPr>
        <p:spPr>
          <a:xfrm>
            <a:off x="1331693" y="1350401"/>
            <a:ext cx="1479444" cy="369332"/>
          </a:xfrm>
          <a:prstGeom prst="rect">
            <a:avLst/>
          </a:prstGeom>
          <a:noFill/>
        </p:spPr>
        <p:txBody>
          <a:bodyPr wrap="none" rtlCol="0">
            <a:spAutoFit/>
          </a:bodyPr>
          <a:lstStyle/>
          <a:p>
            <a:r>
              <a:rPr lang="en-US" b="1" dirty="0"/>
              <a:t>Water in fuel </a:t>
            </a:r>
          </a:p>
        </p:txBody>
      </p:sp>
      <p:cxnSp>
        <p:nvCxnSpPr>
          <p:cNvPr id="9" name="Connector: Elbow 8">
            <a:extLst>
              <a:ext uri="{FF2B5EF4-FFF2-40B4-BE49-F238E27FC236}">
                <a16:creationId xmlns:a16="http://schemas.microsoft.com/office/drawing/2014/main" id="{F56F35ED-91B7-442A-AEA0-37C6CD01B1B7}"/>
              </a:ext>
            </a:extLst>
          </p:cNvPr>
          <p:cNvCxnSpPr>
            <a:cxnSpLocks/>
            <a:stCxn id="7" idx="0"/>
            <a:endCxn id="16" idx="2"/>
          </p:cNvCxnSpPr>
          <p:nvPr/>
        </p:nvCxnSpPr>
        <p:spPr>
          <a:xfrm rot="16200000" flipV="1">
            <a:off x="4584649" y="2885591"/>
            <a:ext cx="85439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900C521-1586-465D-99C1-E0267DFA4843}"/>
              </a:ext>
            </a:extLst>
          </p:cNvPr>
          <p:cNvSpPr txBox="1"/>
          <p:nvPr/>
        </p:nvSpPr>
        <p:spPr>
          <a:xfrm>
            <a:off x="6654800" y="2560421"/>
            <a:ext cx="5537200"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water gets collected in filter more than allowable limit</a:t>
            </a:r>
          </a:p>
        </p:txBody>
      </p:sp>
      <p:pic>
        <p:nvPicPr>
          <p:cNvPr id="16" name="Picture 15">
            <a:extLst>
              <a:ext uri="{FF2B5EF4-FFF2-40B4-BE49-F238E27FC236}">
                <a16:creationId xmlns:a16="http://schemas.microsoft.com/office/drawing/2014/main" id="{1915C750-BE3B-42AE-B48D-FD853BCB53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583" y="1873622"/>
            <a:ext cx="746520" cy="584774"/>
          </a:xfrm>
          <a:prstGeom prst="rect">
            <a:avLst/>
          </a:prstGeom>
        </p:spPr>
      </p:pic>
      <p:sp>
        <p:nvSpPr>
          <p:cNvPr id="18" name="TextBox 17">
            <a:extLst>
              <a:ext uri="{FF2B5EF4-FFF2-40B4-BE49-F238E27FC236}">
                <a16:creationId xmlns:a16="http://schemas.microsoft.com/office/drawing/2014/main" id="{16B4CECA-ED35-41B8-AE48-E3B504DB83EE}"/>
              </a:ext>
            </a:extLst>
          </p:cNvPr>
          <p:cNvSpPr txBox="1"/>
          <p:nvPr/>
        </p:nvSpPr>
        <p:spPr>
          <a:xfrm>
            <a:off x="6654800" y="3691717"/>
            <a:ext cx="5537200" cy="1323439"/>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When the telltale starts blinking, drain the water from fuel filter cum water separator mounted on Engine as well as Pre filter mounted on chassis</a:t>
            </a:r>
          </a:p>
          <a:p>
            <a:pPr lvl="1"/>
            <a:endParaRPr lang="en-US" sz="1600" dirty="0"/>
          </a:p>
        </p:txBody>
      </p:sp>
      <p:sp>
        <p:nvSpPr>
          <p:cNvPr id="12" name="TextBox 11">
            <a:extLst>
              <a:ext uri="{FF2B5EF4-FFF2-40B4-BE49-F238E27FC236}">
                <a16:creationId xmlns:a16="http://schemas.microsoft.com/office/drawing/2014/main" id="{A622084B-D98B-49E8-9992-92D4D27578EC}"/>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Low Pick up</a:t>
            </a:r>
          </a:p>
        </p:txBody>
      </p:sp>
      <p:sp>
        <p:nvSpPr>
          <p:cNvPr id="15" name="TextBox 14">
            <a:extLst>
              <a:ext uri="{FF2B5EF4-FFF2-40B4-BE49-F238E27FC236}">
                <a16:creationId xmlns:a16="http://schemas.microsoft.com/office/drawing/2014/main" id="{175EE96E-58C8-4881-B5DE-61FAF56DEFB6}"/>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Tree>
    <p:extLst>
      <p:ext uri="{BB962C8B-B14F-4D97-AF65-F5344CB8AC3E}">
        <p14:creationId xmlns:p14="http://schemas.microsoft.com/office/powerpoint/2010/main" val="30473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15A42E0-FFC0-4D11-A825-0E734FDA1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671596BA-44E0-44CF-96B8-96FDF250F05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id="{95DC6B10-0E6E-4578-A714-43017E67449B}"/>
              </a:ext>
            </a:extLst>
          </p:cNvPr>
          <p:cNvSpPr/>
          <p:nvPr/>
        </p:nvSpPr>
        <p:spPr>
          <a:xfrm>
            <a:off x="4931890" y="3312787"/>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F7FD257-9B1F-4D75-ADFC-61A5E3C797A4}"/>
              </a:ext>
            </a:extLst>
          </p:cNvPr>
          <p:cNvSpPr txBox="1"/>
          <p:nvPr/>
        </p:nvSpPr>
        <p:spPr>
          <a:xfrm>
            <a:off x="1331693" y="1350401"/>
            <a:ext cx="1479444" cy="369332"/>
          </a:xfrm>
          <a:prstGeom prst="rect">
            <a:avLst/>
          </a:prstGeom>
          <a:noFill/>
        </p:spPr>
        <p:txBody>
          <a:bodyPr wrap="none" rtlCol="0">
            <a:spAutoFit/>
          </a:bodyPr>
          <a:lstStyle/>
          <a:p>
            <a:r>
              <a:rPr lang="en-US" b="1" dirty="0"/>
              <a:t>Water in fuel </a:t>
            </a:r>
          </a:p>
        </p:txBody>
      </p:sp>
      <p:cxnSp>
        <p:nvCxnSpPr>
          <p:cNvPr id="9" name="Connector: Elbow 8">
            <a:extLst>
              <a:ext uri="{FF2B5EF4-FFF2-40B4-BE49-F238E27FC236}">
                <a16:creationId xmlns:a16="http://schemas.microsoft.com/office/drawing/2014/main" id="{F56F35ED-91B7-442A-AEA0-37C6CD01B1B7}"/>
              </a:ext>
            </a:extLst>
          </p:cNvPr>
          <p:cNvCxnSpPr>
            <a:cxnSpLocks/>
            <a:stCxn id="7" idx="0"/>
            <a:endCxn id="16" idx="2"/>
          </p:cNvCxnSpPr>
          <p:nvPr/>
        </p:nvCxnSpPr>
        <p:spPr>
          <a:xfrm rot="16200000" flipV="1">
            <a:off x="4584649" y="2885591"/>
            <a:ext cx="854391"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900C521-1586-465D-99C1-E0267DFA4843}"/>
              </a:ext>
            </a:extLst>
          </p:cNvPr>
          <p:cNvSpPr txBox="1"/>
          <p:nvPr/>
        </p:nvSpPr>
        <p:spPr>
          <a:xfrm>
            <a:off x="6564194" y="2428519"/>
            <a:ext cx="5537200" cy="830997"/>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there is any error, issue in sensor or its wiring connection</a:t>
            </a:r>
          </a:p>
        </p:txBody>
      </p:sp>
      <p:pic>
        <p:nvPicPr>
          <p:cNvPr id="16" name="Picture 15">
            <a:extLst>
              <a:ext uri="{FF2B5EF4-FFF2-40B4-BE49-F238E27FC236}">
                <a16:creationId xmlns:a16="http://schemas.microsoft.com/office/drawing/2014/main" id="{1915C750-BE3B-42AE-B48D-FD853BCB53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583" y="1873622"/>
            <a:ext cx="746520" cy="584774"/>
          </a:xfrm>
          <a:prstGeom prst="rect">
            <a:avLst/>
          </a:prstGeom>
        </p:spPr>
      </p:pic>
      <p:sp>
        <p:nvSpPr>
          <p:cNvPr id="18" name="TextBox 17">
            <a:extLst>
              <a:ext uri="{FF2B5EF4-FFF2-40B4-BE49-F238E27FC236}">
                <a16:creationId xmlns:a16="http://schemas.microsoft.com/office/drawing/2014/main" id="{16B4CECA-ED35-41B8-AE48-E3B504DB83EE}"/>
              </a:ext>
            </a:extLst>
          </p:cNvPr>
          <p:cNvSpPr txBox="1"/>
          <p:nvPr/>
        </p:nvSpPr>
        <p:spPr>
          <a:xfrm>
            <a:off x="6654800" y="3748757"/>
            <a:ext cx="5537200" cy="830997"/>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When the tell tale glows continuously, Contact authorized Ashok Leyland Service Centre</a:t>
            </a:r>
            <a:endParaRPr lang="en-US" sz="1600" b="1" dirty="0"/>
          </a:p>
        </p:txBody>
      </p:sp>
      <p:sp>
        <p:nvSpPr>
          <p:cNvPr id="12" name="TextBox 11">
            <a:extLst>
              <a:ext uri="{FF2B5EF4-FFF2-40B4-BE49-F238E27FC236}">
                <a16:creationId xmlns:a16="http://schemas.microsoft.com/office/drawing/2014/main" id="{A622084B-D98B-49E8-9992-92D4D27578EC}"/>
              </a:ext>
            </a:extLst>
          </p:cNvPr>
          <p:cNvSpPr txBox="1"/>
          <p:nvPr/>
        </p:nvSpPr>
        <p:spPr>
          <a:xfrm>
            <a:off x="6654800" y="1350401"/>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15" name="TextBox 14">
            <a:extLst>
              <a:ext uri="{FF2B5EF4-FFF2-40B4-BE49-F238E27FC236}">
                <a16:creationId xmlns:a16="http://schemas.microsoft.com/office/drawing/2014/main" id="{175EE96E-58C8-4881-B5DE-61FAF56DEFB6}"/>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Tree>
    <p:extLst>
      <p:ext uri="{BB962C8B-B14F-4D97-AF65-F5344CB8AC3E}">
        <p14:creationId xmlns:p14="http://schemas.microsoft.com/office/powerpoint/2010/main" val="76929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B7B82AA-921C-4EC6-BCBD-E20D00F437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 t="1705" r="943" b="4167"/>
          <a:stretch/>
        </p:blipFill>
        <p:spPr>
          <a:xfrm rot="10800000" flipH="1" flipV="1">
            <a:off x="8742946" y="4623202"/>
            <a:ext cx="3160293" cy="1678178"/>
          </a:xfrm>
          <a:prstGeom prst="rect">
            <a:avLst/>
          </a:prstGeom>
          <a:ln>
            <a:noFill/>
          </a:ln>
        </p:spPr>
      </p:pic>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455305" cy="523220"/>
          </a:xfrm>
          <a:prstGeom prst="rect">
            <a:avLst/>
          </a:prstGeom>
          <a:noFill/>
        </p:spPr>
        <p:txBody>
          <a:bodyPr wrap="none" rtlCol="0">
            <a:spAutoFit/>
          </a:bodyPr>
          <a:lstStyle/>
          <a:p>
            <a:r>
              <a:rPr lang="en-US" sz="2800" b="1" dirty="0"/>
              <a:t>Parking Brake Release</a:t>
            </a:r>
          </a:p>
        </p:txBody>
      </p:sp>
      <p:pic>
        <p:nvPicPr>
          <p:cNvPr id="3" name="Picture 2">
            <a:extLst>
              <a:ext uri="{FF2B5EF4-FFF2-40B4-BE49-F238E27FC236}">
                <a16:creationId xmlns:a16="http://schemas.microsoft.com/office/drawing/2014/main" id="{984A9FDC-E64A-4829-9A09-B8EEDE87D8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id="{45DFB65A-4A14-4FF8-A5A6-42743C04A1F6}"/>
              </a:ext>
            </a:extLst>
          </p:cNvPr>
          <p:cNvSpPr txBox="1"/>
          <p:nvPr/>
        </p:nvSpPr>
        <p:spPr>
          <a:xfrm>
            <a:off x="1495840" y="1032815"/>
            <a:ext cx="9976606" cy="37474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As a product improvement, the Brake system pressure has been increased in all BS6 MDV vehicles.  In this new system, the Air Pressure cut out happens between 9.6 and 9.9 bar.</a:t>
            </a:r>
          </a:p>
          <a:p>
            <a:pPr marL="285750" indent="-285750">
              <a:lnSpc>
                <a:spcPct val="150000"/>
              </a:lnSpc>
              <a:buFont typeface="Arial" panose="020B0604020202020204" pitchFamily="34" charset="0"/>
              <a:buChar char="•"/>
            </a:pPr>
            <a:r>
              <a:rPr lang="en-US" sz="1600" dirty="0"/>
              <a:t>During every Air Pressure cut out (Air release sound), 0.6 bar pressure of air will be used to clean the system on its own and hence this pressure drop is normal.</a:t>
            </a:r>
          </a:p>
          <a:p>
            <a:pPr marL="285750" indent="-285750">
              <a:lnSpc>
                <a:spcPct val="150000"/>
              </a:lnSpc>
              <a:buFont typeface="Arial" panose="020B0604020202020204" pitchFamily="34" charset="0"/>
              <a:buChar char="•"/>
            </a:pPr>
            <a:r>
              <a:rPr lang="en-US" sz="1600" dirty="0"/>
              <a:t>Low pressure warning Beep sound and Telltale goes OFF when pressure reading in both Front Brake and Rear Brake gauges goes above 5 bar.</a:t>
            </a:r>
          </a:p>
          <a:p>
            <a:pPr marL="285750" indent="-285750">
              <a:lnSpc>
                <a:spcPct val="150000"/>
              </a:lnSpc>
              <a:buFont typeface="Arial" panose="020B0604020202020204" pitchFamily="34" charset="0"/>
              <a:buChar char="•"/>
            </a:pPr>
            <a:r>
              <a:rPr lang="en-US" sz="1600" u="sng" dirty="0"/>
              <a:t>When the vehicle is in Parked Condition, the Vehicle cannot be moved immediately after Beep sound and Telltale goes OFF, please wait until pressure reaches 7.9 to 8.1 bar in both the gauges.</a:t>
            </a:r>
          </a:p>
          <a:p>
            <a:pPr marL="285750" indent="-285750">
              <a:lnSpc>
                <a:spcPct val="150000"/>
              </a:lnSpc>
              <a:buFont typeface="Arial" panose="020B0604020202020204" pitchFamily="34" charset="0"/>
              <a:buChar char="•"/>
            </a:pPr>
            <a:r>
              <a:rPr lang="en-US" sz="1600" dirty="0"/>
              <a:t>Low Pressure warning Beep sound and Telltales               and              switches ON when any of the gauge reading falls below 4.5 bar.</a:t>
            </a:r>
          </a:p>
        </p:txBody>
      </p:sp>
      <p:sp>
        <p:nvSpPr>
          <p:cNvPr id="18" name="TextBox 17">
            <a:extLst>
              <a:ext uri="{FF2B5EF4-FFF2-40B4-BE49-F238E27FC236}">
                <a16:creationId xmlns:a16="http://schemas.microsoft.com/office/drawing/2014/main" id="{42F4EBF7-251E-4E8A-89D3-E982715C136F}"/>
              </a:ext>
            </a:extLst>
          </p:cNvPr>
          <p:cNvSpPr txBox="1"/>
          <p:nvPr/>
        </p:nvSpPr>
        <p:spPr>
          <a:xfrm>
            <a:off x="8850350" y="4281427"/>
            <a:ext cx="3101111" cy="338554"/>
          </a:xfrm>
          <a:prstGeom prst="rect">
            <a:avLst/>
          </a:prstGeom>
          <a:noFill/>
        </p:spPr>
        <p:txBody>
          <a:bodyPr wrap="square" rtlCol="0">
            <a:spAutoFit/>
          </a:bodyPr>
          <a:lstStyle/>
          <a:p>
            <a:r>
              <a:rPr lang="en-US" sz="1600" b="1" dirty="0"/>
              <a:t>Air pressure gauges in LCD Screen</a:t>
            </a:r>
            <a:endParaRPr lang="en-IN" sz="1600" b="1" dirty="0"/>
          </a:p>
        </p:txBody>
      </p:sp>
      <p:pic>
        <p:nvPicPr>
          <p:cNvPr id="19" name="Picture 18">
            <a:extLst>
              <a:ext uri="{FF2B5EF4-FFF2-40B4-BE49-F238E27FC236}">
                <a16:creationId xmlns:a16="http://schemas.microsoft.com/office/drawing/2014/main" id="{B4F850A0-2051-4704-BB8F-CA59E750FBF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05487" y="3993504"/>
            <a:ext cx="581025" cy="457200"/>
          </a:xfrm>
          <a:prstGeom prst="rect">
            <a:avLst/>
          </a:prstGeom>
        </p:spPr>
      </p:pic>
      <p:cxnSp>
        <p:nvCxnSpPr>
          <p:cNvPr id="16" name="Connector: Elbow 15">
            <a:extLst>
              <a:ext uri="{FF2B5EF4-FFF2-40B4-BE49-F238E27FC236}">
                <a16:creationId xmlns:a16="http://schemas.microsoft.com/office/drawing/2014/main" id="{888D8ECB-5C1A-4908-8CC3-EFADA23A07E6}"/>
              </a:ext>
            </a:extLst>
          </p:cNvPr>
          <p:cNvCxnSpPr>
            <a:cxnSpLocks/>
          </p:cNvCxnSpPr>
          <p:nvPr/>
        </p:nvCxnSpPr>
        <p:spPr>
          <a:xfrm rot="5400000" flipH="1" flipV="1">
            <a:off x="9614870" y="4986828"/>
            <a:ext cx="8387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77EB0D4A-6DF7-427F-8FC9-6CF3984D24FA}"/>
              </a:ext>
            </a:extLst>
          </p:cNvPr>
          <p:cNvCxnSpPr>
            <a:cxnSpLocks/>
          </p:cNvCxnSpPr>
          <p:nvPr/>
        </p:nvCxnSpPr>
        <p:spPr>
          <a:xfrm rot="16200000" flipV="1">
            <a:off x="10193919" y="4971375"/>
            <a:ext cx="838724" cy="3"/>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E023CCF8-4ABD-4A9E-A6A3-11BF4CFD0DE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78293" y="3993504"/>
            <a:ext cx="560092" cy="530613"/>
          </a:xfrm>
          <a:prstGeom prst="rect">
            <a:avLst/>
          </a:prstGeom>
        </p:spPr>
      </p:pic>
    </p:spTree>
    <p:extLst>
      <p:ext uri="{BB962C8B-B14F-4D97-AF65-F5344CB8AC3E}">
        <p14:creationId xmlns:p14="http://schemas.microsoft.com/office/powerpoint/2010/main" val="29219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CF7DBE0-0868-46AF-8F88-7ABD96BBB7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0019" y="2818342"/>
            <a:ext cx="6497556" cy="3522823"/>
          </a:xfrm>
          <a:prstGeom prst="rect">
            <a:avLst/>
          </a:prstGeom>
          <a:ln>
            <a:noFill/>
          </a:ln>
        </p:spPr>
      </p:pic>
      <p:sp>
        <p:nvSpPr>
          <p:cNvPr id="4" name="TextBox 3">
            <a:extLst>
              <a:ext uri="{FF2B5EF4-FFF2-40B4-BE49-F238E27FC236}">
                <a16:creationId xmlns:a16="http://schemas.microsoft.com/office/drawing/2014/main" id="{37E7C7B1-B1B7-444C-BADE-3B9964FE909B}"/>
              </a:ext>
            </a:extLst>
          </p:cNvPr>
          <p:cNvSpPr txBox="1"/>
          <p:nvPr/>
        </p:nvSpPr>
        <p:spPr>
          <a:xfrm>
            <a:off x="1495840" y="251792"/>
            <a:ext cx="5322354"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Safety</a:t>
            </a:r>
            <a:endParaRPr lang="en-US" sz="2000" b="1" dirty="0"/>
          </a:p>
          <a:p>
            <a:endParaRPr lang="en-US" sz="2800" b="1" dirty="0"/>
          </a:p>
        </p:txBody>
      </p:sp>
      <p:sp>
        <p:nvSpPr>
          <p:cNvPr id="5" name="TextBox 4">
            <a:extLst>
              <a:ext uri="{FF2B5EF4-FFF2-40B4-BE49-F238E27FC236}">
                <a16:creationId xmlns:a16="http://schemas.microsoft.com/office/drawing/2014/main" id="{3A3E0284-9D10-43E4-BDF7-B7537E85FC2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62BEF1A2-3A1B-4B74-BFEA-6E7D3138C373}"/>
              </a:ext>
            </a:extLst>
          </p:cNvPr>
          <p:cNvSpPr txBox="1"/>
          <p:nvPr/>
        </p:nvSpPr>
        <p:spPr>
          <a:xfrm>
            <a:off x="1331693" y="1350401"/>
            <a:ext cx="3290709" cy="369332"/>
          </a:xfrm>
          <a:prstGeom prst="rect">
            <a:avLst/>
          </a:prstGeom>
          <a:noFill/>
        </p:spPr>
        <p:txBody>
          <a:bodyPr wrap="none" rtlCol="0">
            <a:spAutoFit/>
          </a:bodyPr>
          <a:lstStyle/>
          <a:p>
            <a:r>
              <a:rPr lang="en-US" b="1" dirty="0"/>
              <a:t>Low Air Pressure / Parking Brake</a:t>
            </a:r>
          </a:p>
        </p:txBody>
      </p:sp>
      <p:pic>
        <p:nvPicPr>
          <p:cNvPr id="12" name="Picture 11">
            <a:extLst>
              <a:ext uri="{FF2B5EF4-FFF2-40B4-BE49-F238E27FC236}">
                <a16:creationId xmlns:a16="http://schemas.microsoft.com/office/drawing/2014/main" id="{D5A94E50-5416-40B2-AC34-FBA9C4C4D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56763" y="1990753"/>
            <a:ext cx="560092" cy="530613"/>
          </a:xfrm>
          <a:prstGeom prst="rect">
            <a:avLst/>
          </a:prstGeom>
        </p:spPr>
      </p:pic>
      <p:pic>
        <p:nvPicPr>
          <p:cNvPr id="15" name="Picture 14">
            <a:extLst>
              <a:ext uri="{FF2B5EF4-FFF2-40B4-BE49-F238E27FC236}">
                <a16:creationId xmlns:a16="http://schemas.microsoft.com/office/drawing/2014/main" id="{A1AA5B08-7379-4BB7-90AC-883973DF382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26533" y="1984962"/>
            <a:ext cx="681681" cy="536405"/>
          </a:xfrm>
          <a:prstGeom prst="rect">
            <a:avLst/>
          </a:prstGeom>
        </p:spPr>
      </p:pic>
      <p:sp>
        <p:nvSpPr>
          <p:cNvPr id="16" name="TextBox 15">
            <a:extLst>
              <a:ext uri="{FF2B5EF4-FFF2-40B4-BE49-F238E27FC236}">
                <a16:creationId xmlns:a16="http://schemas.microsoft.com/office/drawing/2014/main" id="{822D7969-6ECD-4957-A05B-1C5A4E1D13A8}"/>
              </a:ext>
            </a:extLst>
          </p:cNvPr>
          <p:cNvSpPr txBox="1"/>
          <p:nvPr/>
        </p:nvSpPr>
        <p:spPr>
          <a:xfrm>
            <a:off x="4786549" y="1144934"/>
            <a:ext cx="7405449"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Safety issue and not recommended to drive with Low air pressure telltale ON</a:t>
            </a:r>
          </a:p>
        </p:txBody>
      </p:sp>
      <p:sp>
        <p:nvSpPr>
          <p:cNvPr id="13" name="Oval 12">
            <a:extLst>
              <a:ext uri="{FF2B5EF4-FFF2-40B4-BE49-F238E27FC236}">
                <a16:creationId xmlns:a16="http://schemas.microsoft.com/office/drawing/2014/main" id="{B2FDDC6E-9D38-4F38-BECA-80E75CD905DE}"/>
              </a:ext>
            </a:extLst>
          </p:cNvPr>
          <p:cNvSpPr/>
          <p:nvPr/>
        </p:nvSpPr>
        <p:spPr>
          <a:xfrm>
            <a:off x="3163435" y="3199545"/>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B2FDDC6E-9D38-4F38-BECA-80E75CD905DE}"/>
              </a:ext>
            </a:extLst>
          </p:cNvPr>
          <p:cNvSpPr/>
          <p:nvPr/>
        </p:nvSpPr>
        <p:spPr>
          <a:xfrm>
            <a:off x="4140975" y="3233856"/>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Connector: Elbow 13">
            <a:extLst>
              <a:ext uri="{FF2B5EF4-FFF2-40B4-BE49-F238E27FC236}">
                <a16:creationId xmlns:a16="http://schemas.microsoft.com/office/drawing/2014/main" id="{FE536A5D-5825-4363-9C8E-655B3005880E}"/>
              </a:ext>
            </a:extLst>
          </p:cNvPr>
          <p:cNvCxnSpPr>
            <a:cxnSpLocks/>
          </p:cNvCxnSpPr>
          <p:nvPr/>
        </p:nvCxnSpPr>
        <p:spPr>
          <a:xfrm flipV="1">
            <a:off x="4214681" y="2508862"/>
            <a:ext cx="513" cy="75621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A552216B-56BE-4680-B51F-6CFC3DDF9EEB}"/>
              </a:ext>
            </a:extLst>
          </p:cNvPr>
          <p:cNvSpPr/>
          <p:nvPr/>
        </p:nvSpPr>
        <p:spPr>
          <a:xfrm>
            <a:off x="6239461" y="5977898"/>
            <a:ext cx="5952539" cy="584775"/>
          </a:xfrm>
          <a:prstGeom prst="rect">
            <a:avLst/>
          </a:prstGeom>
        </p:spPr>
        <p:txBody>
          <a:bodyPr wrap="square">
            <a:spAutoFit/>
          </a:bodyPr>
          <a:lstStyle/>
          <a:p>
            <a:r>
              <a:rPr lang="en-US" sz="1600" b="1" dirty="0"/>
              <a:t>Driver action:</a:t>
            </a:r>
          </a:p>
          <a:p>
            <a:pPr marL="342900" indent="-342900">
              <a:buFont typeface="+mj-lt"/>
              <a:buAutoNum type="arabicPeriod"/>
            </a:pPr>
            <a:r>
              <a:rPr lang="en-US" sz="1600" dirty="0"/>
              <a:t>Air pressure to be built above 5 bar on both gauges.</a:t>
            </a:r>
            <a:endParaRPr lang="en-US" dirty="0"/>
          </a:p>
        </p:txBody>
      </p:sp>
      <p:sp>
        <p:nvSpPr>
          <p:cNvPr id="17" name="TextBox 16">
            <a:extLst>
              <a:ext uri="{FF2B5EF4-FFF2-40B4-BE49-F238E27FC236}">
                <a16:creationId xmlns:a16="http://schemas.microsoft.com/office/drawing/2014/main" id="{0FF0BBA5-A110-45DD-BAE5-02D3EA60E18E}"/>
              </a:ext>
            </a:extLst>
          </p:cNvPr>
          <p:cNvSpPr txBox="1"/>
          <p:nvPr/>
        </p:nvSpPr>
        <p:spPr>
          <a:xfrm>
            <a:off x="6258967" y="1663729"/>
            <a:ext cx="5952539" cy="4524315"/>
          </a:xfrm>
          <a:prstGeom prst="rect">
            <a:avLst/>
          </a:prstGeom>
          <a:noFill/>
        </p:spPr>
        <p:txBody>
          <a:bodyPr wrap="square" rtlCol="0">
            <a:spAutoFit/>
          </a:bodyPr>
          <a:lstStyle/>
          <a:p>
            <a:r>
              <a:rPr lang="en-US" sz="1600" b="1" dirty="0"/>
              <a:t>Conditions:</a:t>
            </a:r>
          </a:p>
          <a:p>
            <a:r>
              <a:rPr lang="en-US" sz="1600" b="1" dirty="0"/>
              <a:t>When Vehicle is Parked with Hand Brake ON:</a:t>
            </a:r>
          </a:p>
          <a:p>
            <a:pPr marL="342900" indent="-342900">
              <a:buFont typeface="+mj-lt"/>
              <a:buAutoNum type="arabicPeriod"/>
            </a:pPr>
            <a:r>
              <a:rPr lang="en-US" sz="1600" dirty="0"/>
              <a:t>Air pressure is less than 4.5 bar in Front or Rear Brake  - STOP and Low air pressure Telltale glows together.  Also, Beep sound would be audible</a:t>
            </a:r>
          </a:p>
          <a:p>
            <a:pPr marL="342900" indent="-342900">
              <a:buFont typeface="+mj-lt"/>
              <a:buAutoNum type="arabicPeriod"/>
            </a:pPr>
            <a:r>
              <a:rPr lang="en-US" sz="1600" dirty="0"/>
              <a:t>Air pressure is more than 5 bar in both the Brakes  - Beep sound stops</a:t>
            </a:r>
          </a:p>
          <a:p>
            <a:r>
              <a:rPr lang="en-US" sz="1600" b="1" dirty="0"/>
              <a:t>Driver action:</a:t>
            </a:r>
          </a:p>
          <a:p>
            <a:pPr marL="342900" indent="-342900">
              <a:buFont typeface="+mj-lt"/>
              <a:buAutoNum type="arabicPeriod"/>
            </a:pPr>
            <a:r>
              <a:rPr lang="en-US" sz="1600" dirty="0">
                <a:solidFill>
                  <a:srgbClr val="0070C0"/>
                </a:solidFill>
              </a:rPr>
              <a:t>On MDV BS6 Vehicles, </a:t>
            </a:r>
            <a:r>
              <a:rPr lang="en-US" sz="1600" b="1" u="sng" dirty="0"/>
              <a:t>Allow time for the Air pressure to build around 7.9 to 8.1 bar</a:t>
            </a:r>
            <a:r>
              <a:rPr lang="en-US" sz="1600" dirty="0"/>
              <a:t>.  </a:t>
            </a:r>
            <a:r>
              <a:rPr lang="en-US" sz="1600" dirty="0">
                <a:solidFill>
                  <a:srgbClr val="0070C0"/>
                </a:solidFill>
              </a:rPr>
              <a:t>On other vehicles, wait for the pressure to build around 5 to 5.5 bar.</a:t>
            </a:r>
            <a:r>
              <a:rPr lang="en-US" sz="1600" dirty="0"/>
              <a:t>  If Air pressure is not building, contact the nearby authorized Ashok Leyland Service Centre</a:t>
            </a:r>
          </a:p>
          <a:p>
            <a:pPr marL="342900" indent="-342900">
              <a:buFont typeface="+mj-lt"/>
              <a:buAutoNum type="arabicPeriod"/>
            </a:pPr>
            <a:r>
              <a:rPr lang="en-US" sz="1600" dirty="0"/>
              <a:t>Release the parking brake before moving the vehicle.  The STOP and Low Air pressure Telltale goes OFF</a:t>
            </a:r>
            <a:endParaRPr lang="en-US" sz="1600" dirty="0">
              <a:solidFill>
                <a:srgbClr val="0070C0"/>
              </a:solidFill>
            </a:endParaRPr>
          </a:p>
          <a:p>
            <a:r>
              <a:rPr lang="en-US" sz="1600" b="1" dirty="0"/>
              <a:t>When Vehicle is Running:</a:t>
            </a:r>
          </a:p>
          <a:p>
            <a:pPr marL="342900" indent="-342900">
              <a:buFont typeface="+mj-lt"/>
              <a:buAutoNum type="arabicPeriod"/>
            </a:pPr>
            <a:r>
              <a:rPr lang="en-US" sz="1600" dirty="0"/>
              <a:t>Air pressure is less than 4.5 bar in Front or Rear Brake - STOP and Low air pressure Telltale glows together.  Beep sound also would be audible</a:t>
            </a:r>
          </a:p>
        </p:txBody>
      </p:sp>
      <p:cxnSp>
        <p:nvCxnSpPr>
          <p:cNvPr id="26" name="Connector: Elbow 13">
            <a:extLst>
              <a:ext uri="{FF2B5EF4-FFF2-40B4-BE49-F238E27FC236}">
                <a16:creationId xmlns:a16="http://schemas.microsoft.com/office/drawing/2014/main" id="{438B031A-D5E0-44B8-B91A-2D9BD484C747}"/>
              </a:ext>
            </a:extLst>
          </p:cNvPr>
          <p:cNvCxnSpPr>
            <a:cxnSpLocks/>
            <a:stCxn id="13" idx="0"/>
          </p:cNvCxnSpPr>
          <p:nvPr/>
        </p:nvCxnSpPr>
        <p:spPr>
          <a:xfrm flipH="1" flipV="1">
            <a:off x="3228605" y="2500843"/>
            <a:ext cx="14784" cy="69870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54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31F9788-675C-4637-A25C-5CFC864D27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4" name="TextBox 3">
            <a:extLst>
              <a:ext uri="{FF2B5EF4-FFF2-40B4-BE49-F238E27FC236}">
                <a16:creationId xmlns:a16="http://schemas.microsoft.com/office/drawing/2014/main" id="{6298552E-5E1D-4D5A-AF73-B2F639F6D698}"/>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5" name="TextBox 4">
            <a:extLst>
              <a:ext uri="{FF2B5EF4-FFF2-40B4-BE49-F238E27FC236}">
                <a16:creationId xmlns:a16="http://schemas.microsoft.com/office/drawing/2014/main" id="{2D1836E6-E7E3-476F-AA05-1BAC077DBF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62540D64-D0BC-4E9F-8DAC-E6C02F1DBA71}"/>
              </a:ext>
            </a:extLst>
          </p:cNvPr>
          <p:cNvSpPr txBox="1"/>
          <p:nvPr/>
        </p:nvSpPr>
        <p:spPr>
          <a:xfrm>
            <a:off x="1331693" y="1350401"/>
            <a:ext cx="1868332" cy="369332"/>
          </a:xfrm>
          <a:prstGeom prst="rect">
            <a:avLst/>
          </a:prstGeom>
          <a:noFill/>
        </p:spPr>
        <p:txBody>
          <a:bodyPr wrap="none" rtlCol="0">
            <a:spAutoFit/>
          </a:bodyPr>
          <a:lstStyle/>
          <a:p>
            <a:r>
              <a:rPr lang="en-US" b="1" dirty="0"/>
              <a:t>Air Filter Chocked</a:t>
            </a:r>
          </a:p>
        </p:txBody>
      </p:sp>
      <p:sp>
        <p:nvSpPr>
          <p:cNvPr id="14" name="TextBox 13">
            <a:extLst>
              <a:ext uri="{FF2B5EF4-FFF2-40B4-BE49-F238E27FC236}">
                <a16:creationId xmlns:a16="http://schemas.microsoft.com/office/drawing/2014/main" id="{542063B3-3E10-40A4-B269-117C58992A04}"/>
              </a:ext>
            </a:extLst>
          </p:cNvPr>
          <p:cNvSpPr txBox="1"/>
          <p:nvPr/>
        </p:nvSpPr>
        <p:spPr>
          <a:xfrm>
            <a:off x="6654800" y="2444408"/>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Air filter is Chocked</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pic>
        <p:nvPicPr>
          <p:cNvPr id="17" name="Picture 16">
            <a:extLst>
              <a:ext uri="{FF2B5EF4-FFF2-40B4-BE49-F238E27FC236}">
                <a16:creationId xmlns:a16="http://schemas.microsoft.com/office/drawing/2014/main" id="{62FE91C7-6AE0-4F8B-8C77-BB4EDE17FE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7804" y="1990040"/>
            <a:ext cx="622379" cy="557995"/>
          </a:xfrm>
          <a:prstGeom prst="rect">
            <a:avLst/>
          </a:prstGeom>
        </p:spPr>
      </p:pic>
      <p:sp>
        <p:nvSpPr>
          <p:cNvPr id="20" name="TextBox 19">
            <a:extLst>
              <a:ext uri="{FF2B5EF4-FFF2-40B4-BE49-F238E27FC236}">
                <a16:creationId xmlns:a16="http://schemas.microsoft.com/office/drawing/2014/main" id="{89E25202-3E25-4950-831C-695154C193F6}"/>
              </a:ext>
            </a:extLst>
          </p:cNvPr>
          <p:cNvSpPr txBox="1"/>
          <p:nvPr/>
        </p:nvSpPr>
        <p:spPr>
          <a:xfrm>
            <a:off x="6654800" y="3361131"/>
            <a:ext cx="5537200" cy="1077218"/>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Visit the nearby authorized Ashok Leyland Service Centre</a:t>
            </a:r>
          </a:p>
          <a:p>
            <a:pPr marL="742950" lvl="1" indent="-285750">
              <a:buFont typeface="Arial" panose="020B0604020202020204" pitchFamily="34" charset="0"/>
              <a:buChar char="•"/>
            </a:pPr>
            <a:endParaRPr lang="en-US" sz="1600" b="1" dirty="0"/>
          </a:p>
        </p:txBody>
      </p:sp>
      <p:sp>
        <p:nvSpPr>
          <p:cNvPr id="15" name="TextBox 14">
            <a:extLst>
              <a:ext uri="{FF2B5EF4-FFF2-40B4-BE49-F238E27FC236}">
                <a16:creationId xmlns:a16="http://schemas.microsoft.com/office/drawing/2014/main" id="{56BB6A64-DC98-4D8D-B7F6-8D17BB670274}"/>
              </a:ext>
            </a:extLst>
          </p:cNvPr>
          <p:cNvSpPr txBox="1"/>
          <p:nvPr/>
        </p:nvSpPr>
        <p:spPr>
          <a:xfrm>
            <a:off x="6586558" y="1356280"/>
            <a:ext cx="5162062" cy="584775"/>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Low Pick up</a:t>
            </a:r>
          </a:p>
        </p:txBody>
      </p:sp>
      <p:sp>
        <p:nvSpPr>
          <p:cNvPr id="11" name="Oval 10">
            <a:extLst>
              <a:ext uri="{FF2B5EF4-FFF2-40B4-BE49-F238E27FC236}">
                <a16:creationId xmlns:a16="http://schemas.microsoft.com/office/drawing/2014/main" id="{2F9C92C1-C232-4B39-B7F8-A4684FDA6499}"/>
              </a:ext>
            </a:extLst>
          </p:cNvPr>
          <p:cNvSpPr/>
          <p:nvPr/>
        </p:nvSpPr>
        <p:spPr>
          <a:xfrm>
            <a:off x="5118784" y="3553710"/>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Connector: Elbow 11">
            <a:extLst>
              <a:ext uri="{FF2B5EF4-FFF2-40B4-BE49-F238E27FC236}">
                <a16:creationId xmlns:a16="http://schemas.microsoft.com/office/drawing/2014/main" id="{81BC25C2-9CBE-471B-A071-384C5D24B6FC}"/>
              </a:ext>
            </a:extLst>
          </p:cNvPr>
          <p:cNvCxnSpPr>
            <a:cxnSpLocks/>
          </p:cNvCxnSpPr>
          <p:nvPr/>
        </p:nvCxnSpPr>
        <p:spPr>
          <a:xfrm rot="5400000" flipH="1" flipV="1">
            <a:off x="4696030" y="3050745"/>
            <a:ext cx="1005675" cy="256"/>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545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880CE33-5A25-4597-82E3-5EC9CC5C08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5" name="TextBox 4">
            <a:extLst>
              <a:ext uri="{FF2B5EF4-FFF2-40B4-BE49-F238E27FC236}">
                <a16:creationId xmlns:a16="http://schemas.microsoft.com/office/drawing/2014/main" id="{2D1836E6-E7E3-476F-AA05-1BAC077DBF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8" name="TextBox 7">
            <a:extLst>
              <a:ext uri="{FF2B5EF4-FFF2-40B4-BE49-F238E27FC236}">
                <a16:creationId xmlns:a16="http://schemas.microsoft.com/office/drawing/2014/main" id="{62540D64-D0BC-4E9F-8DAC-E6C02F1DBA71}"/>
              </a:ext>
            </a:extLst>
          </p:cNvPr>
          <p:cNvSpPr txBox="1"/>
          <p:nvPr/>
        </p:nvSpPr>
        <p:spPr>
          <a:xfrm>
            <a:off x="1331693" y="1350401"/>
            <a:ext cx="1966179" cy="369332"/>
          </a:xfrm>
          <a:prstGeom prst="rect">
            <a:avLst/>
          </a:prstGeom>
          <a:noFill/>
        </p:spPr>
        <p:txBody>
          <a:bodyPr wrap="none" rtlCol="0">
            <a:spAutoFit/>
          </a:bodyPr>
          <a:lstStyle/>
          <a:p>
            <a:r>
              <a:rPr lang="en-US" b="1" dirty="0"/>
              <a:t>Low Coolant Level </a:t>
            </a:r>
          </a:p>
        </p:txBody>
      </p:sp>
      <p:sp>
        <p:nvSpPr>
          <p:cNvPr id="14" name="TextBox 13">
            <a:extLst>
              <a:ext uri="{FF2B5EF4-FFF2-40B4-BE49-F238E27FC236}">
                <a16:creationId xmlns:a16="http://schemas.microsoft.com/office/drawing/2014/main" id="{542063B3-3E10-40A4-B269-117C58992A04}"/>
              </a:ext>
            </a:extLst>
          </p:cNvPr>
          <p:cNvSpPr txBox="1"/>
          <p:nvPr/>
        </p:nvSpPr>
        <p:spPr>
          <a:xfrm>
            <a:off x="6624820" y="2879121"/>
            <a:ext cx="5537200" cy="1077218"/>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coolant level in DAT is about to reach MIN level</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sp>
        <p:nvSpPr>
          <p:cNvPr id="20" name="TextBox 19">
            <a:extLst>
              <a:ext uri="{FF2B5EF4-FFF2-40B4-BE49-F238E27FC236}">
                <a16:creationId xmlns:a16="http://schemas.microsoft.com/office/drawing/2014/main" id="{89E25202-3E25-4950-831C-695154C193F6}"/>
              </a:ext>
            </a:extLst>
          </p:cNvPr>
          <p:cNvSpPr txBox="1"/>
          <p:nvPr/>
        </p:nvSpPr>
        <p:spPr>
          <a:xfrm>
            <a:off x="6624820" y="3986463"/>
            <a:ext cx="5537200" cy="1323439"/>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Check for leakage, arrest and Top up the coolant</a:t>
            </a:r>
          </a:p>
          <a:p>
            <a:pPr marL="800100" lvl="1" indent="-342900">
              <a:buFont typeface="Arial" panose="020B0604020202020204" pitchFamily="34" charset="0"/>
              <a:buChar char="•"/>
            </a:pPr>
            <a:r>
              <a:rPr lang="en-US" sz="1600" dirty="0"/>
              <a:t>If leakage is not visible, top up the coolant and contact the nearby authorized Ashok Leyland Service Centre</a:t>
            </a:r>
          </a:p>
          <a:p>
            <a:pPr marL="742950" lvl="1" indent="-285750">
              <a:buFont typeface="Arial" panose="020B0604020202020204" pitchFamily="34" charset="0"/>
              <a:buChar char="•"/>
            </a:pPr>
            <a:endParaRPr lang="en-US" sz="1600" b="1" dirty="0"/>
          </a:p>
        </p:txBody>
      </p:sp>
      <p:pic>
        <p:nvPicPr>
          <p:cNvPr id="16" name="Picture 15">
            <a:extLst>
              <a:ext uri="{FF2B5EF4-FFF2-40B4-BE49-F238E27FC236}">
                <a16:creationId xmlns:a16="http://schemas.microsoft.com/office/drawing/2014/main" id="{2065D6AA-3EA2-4296-B654-BFB058CD61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394" y="1825776"/>
            <a:ext cx="693066" cy="680465"/>
          </a:xfrm>
          <a:prstGeom prst="rect">
            <a:avLst/>
          </a:prstGeom>
        </p:spPr>
      </p:pic>
      <p:sp>
        <p:nvSpPr>
          <p:cNvPr id="13" name="TextBox 12">
            <a:extLst>
              <a:ext uri="{FF2B5EF4-FFF2-40B4-BE49-F238E27FC236}">
                <a16:creationId xmlns:a16="http://schemas.microsoft.com/office/drawing/2014/main" id="{0D7BB3DC-1ACB-4092-9B5F-EA92DF799D09}"/>
              </a:ext>
            </a:extLst>
          </p:cNvPr>
          <p:cNvSpPr txBox="1"/>
          <p:nvPr/>
        </p:nvSpPr>
        <p:spPr>
          <a:xfrm>
            <a:off x="1495840" y="251792"/>
            <a:ext cx="6042423"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3"/>
            </a:pPr>
            <a:r>
              <a:rPr lang="en-US" sz="2000" dirty="0"/>
              <a:t>Understanding the Tell-tale specific to Performance</a:t>
            </a:r>
            <a:endParaRPr lang="en-US" sz="2000" b="1" dirty="0"/>
          </a:p>
          <a:p>
            <a:endParaRPr lang="en-US" sz="2800" b="1" dirty="0"/>
          </a:p>
        </p:txBody>
      </p:sp>
      <p:sp>
        <p:nvSpPr>
          <p:cNvPr id="15" name="TextBox 14">
            <a:extLst>
              <a:ext uri="{FF2B5EF4-FFF2-40B4-BE49-F238E27FC236}">
                <a16:creationId xmlns:a16="http://schemas.microsoft.com/office/drawing/2014/main" id="{30C74834-2A9B-4E38-98FC-7B3B50ACABB5}"/>
              </a:ext>
            </a:extLst>
          </p:cNvPr>
          <p:cNvSpPr txBox="1"/>
          <p:nvPr/>
        </p:nvSpPr>
        <p:spPr>
          <a:xfrm>
            <a:off x="6586558" y="1356280"/>
            <a:ext cx="5162062" cy="1077218"/>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Would lead to engine overheating and consequent engine damage if coolant is not topped up  immediately</a:t>
            </a:r>
          </a:p>
        </p:txBody>
      </p:sp>
      <p:cxnSp>
        <p:nvCxnSpPr>
          <p:cNvPr id="12" name="Connector: Elbow 11">
            <a:extLst>
              <a:ext uri="{FF2B5EF4-FFF2-40B4-BE49-F238E27FC236}">
                <a16:creationId xmlns:a16="http://schemas.microsoft.com/office/drawing/2014/main" id="{81BC25C2-9CBE-471B-A071-384C5D24B6FC}"/>
              </a:ext>
            </a:extLst>
          </p:cNvPr>
          <p:cNvCxnSpPr>
            <a:cxnSpLocks/>
          </p:cNvCxnSpPr>
          <p:nvPr/>
        </p:nvCxnSpPr>
        <p:spPr>
          <a:xfrm rot="16200000" flipV="1">
            <a:off x="4480489" y="3034880"/>
            <a:ext cx="1060770" cy="3"/>
          </a:xfrm>
          <a:prstGeom prst="bentConnector3">
            <a:avLst>
              <a:gd name="adj1" fmla="val 49999"/>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F9C92C1-C232-4B39-B7F8-A4684FDA6499}"/>
              </a:ext>
            </a:extLst>
          </p:cNvPr>
          <p:cNvSpPr/>
          <p:nvPr/>
        </p:nvSpPr>
        <p:spPr>
          <a:xfrm>
            <a:off x="4917974" y="3539245"/>
            <a:ext cx="159907" cy="14829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4277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69AD5FB-B23C-4D00-9DF7-F11376FB0E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1278294"/>
            <a:ext cx="6497556" cy="3522823"/>
          </a:xfrm>
          <a:prstGeom prst="rect">
            <a:avLst/>
          </a:prstGeom>
          <a:ln>
            <a:noFill/>
          </a:ln>
        </p:spPr>
      </p:pic>
      <p:sp>
        <p:nvSpPr>
          <p:cNvPr id="4" name="TextBox 3">
            <a:extLst>
              <a:ext uri="{FF2B5EF4-FFF2-40B4-BE49-F238E27FC236}">
                <a16:creationId xmlns:a16="http://schemas.microsoft.com/office/drawing/2014/main" id="{2FF1C77B-6981-4DB6-95BC-DE103C70A108}"/>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TextBox 4">
            <a:extLst>
              <a:ext uri="{FF2B5EF4-FFF2-40B4-BE49-F238E27FC236}">
                <a16:creationId xmlns:a16="http://schemas.microsoft.com/office/drawing/2014/main" id="{717B6097-1074-4E5F-92C9-61E06F261439}"/>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graphicFrame>
        <p:nvGraphicFramePr>
          <p:cNvPr id="6" name="Table 5">
            <a:extLst>
              <a:ext uri="{FF2B5EF4-FFF2-40B4-BE49-F238E27FC236}">
                <a16:creationId xmlns:a16="http://schemas.microsoft.com/office/drawing/2014/main" id="{E25CF26C-8D2C-4199-8461-457BC425C440}"/>
              </a:ext>
            </a:extLst>
          </p:cNvPr>
          <p:cNvGraphicFramePr>
            <a:graphicFrameLocks noGrp="1"/>
          </p:cNvGraphicFramePr>
          <p:nvPr/>
        </p:nvGraphicFramePr>
        <p:xfrm>
          <a:off x="6999437" y="1513676"/>
          <a:ext cx="4562420" cy="4572006"/>
        </p:xfrm>
        <a:graphic>
          <a:graphicData uri="http://schemas.openxmlformats.org/drawingml/2006/table">
            <a:tbl>
              <a:tblPr>
                <a:tableStyleId>{5C22544A-7EE6-4342-B048-85BDC9FD1C3A}</a:tableStyleId>
              </a:tblPr>
              <a:tblGrid>
                <a:gridCol w="4562420">
                  <a:extLst>
                    <a:ext uri="{9D8B030D-6E8A-4147-A177-3AD203B41FA5}">
                      <a16:colId xmlns:a16="http://schemas.microsoft.com/office/drawing/2014/main" val="306124013"/>
                    </a:ext>
                  </a:extLst>
                </a:gridCol>
              </a:tblGrid>
              <a:tr h="340206">
                <a:tc>
                  <a:txBody>
                    <a:bodyPr/>
                    <a:lstStyle/>
                    <a:p>
                      <a:pPr lvl="0" algn="ctr" fontAlgn="ctr"/>
                      <a:r>
                        <a:rPr lang="en-US" sz="2000" b="1" u="none" strike="noStrike" dirty="0">
                          <a:effectLst/>
                        </a:rPr>
                        <a:t>Contents</a:t>
                      </a:r>
                      <a:endParaRPr lang="en-US"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906145"/>
                  </a:ext>
                </a:extLst>
              </a:tr>
              <a:tr h="352650">
                <a:tc>
                  <a:txBody>
                    <a:bodyPr/>
                    <a:lstStyle/>
                    <a:p>
                      <a:pPr lvl="1" algn="l" fontAlgn="ctr"/>
                      <a:r>
                        <a:rPr lang="en-US" sz="1600" u="none" strike="noStrike" dirty="0">
                          <a:effectLst/>
                        </a:rPr>
                        <a:t>Screen 1:           Home Page</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344227"/>
                  </a:ext>
                </a:extLst>
              </a:tr>
              <a:tr h="352650">
                <a:tc>
                  <a:txBody>
                    <a:bodyPr/>
                    <a:lstStyle/>
                    <a:p>
                      <a:pPr lvl="1" algn="l" fontAlgn="ctr"/>
                      <a:r>
                        <a:rPr lang="en-US" sz="1600" u="none" strike="noStrike" dirty="0">
                          <a:effectLst/>
                        </a:rPr>
                        <a:t>Screen 2:           Vehicle Info</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6400890"/>
                  </a:ext>
                </a:extLst>
              </a:tr>
              <a:tr h="352650">
                <a:tc>
                  <a:txBody>
                    <a:bodyPr/>
                    <a:lstStyle/>
                    <a:p>
                      <a:pPr lvl="1" algn="l" fontAlgn="ctr"/>
                      <a:r>
                        <a:rPr lang="en-US" sz="1600" u="none" strike="noStrike" dirty="0">
                          <a:effectLst/>
                        </a:rPr>
                        <a:t>Screen 3:           Trip 1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7881243"/>
                  </a:ext>
                </a:extLst>
              </a:tr>
              <a:tr h="352650">
                <a:tc>
                  <a:txBody>
                    <a:bodyPr/>
                    <a:lstStyle/>
                    <a:p>
                      <a:pPr lvl="1" algn="l" fontAlgn="ctr"/>
                      <a:r>
                        <a:rPr lang="en-US" sz="1600" u="none" strike="noStrike" dirty="0">
                          <a:effectLst/>
                        </a:rPr>
                        <a:t>Screen 4:           Trip 2</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1218316"/>
                  </a:ext>
                </a:extLst>
              </a:tr>
              <a:tr h="352650">
                <a:tc>
                  <a:txBody>
                    <a:bodyPr/>
                    <a:lstStyle/>
                    <a:p>
                      <a:pPr lvl="1" algn="l" fontAlgn="ctr"/>
                      <a:r>
                        <a:rPr lang="en-US" sz="1600" u="none" strike="noStrike" dirty="0">
                          <a:effectLst/>
                        </a:rPr>
                        <a:t>Screen 5:           Engine Diagnostics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523172"/>
                  </a:ext>
                </a:extLst>
              </a:tr>
              <a:tr h="352650">
                <a:tc>
                  <a:txBody>
                    <a:bodyPr/>
                    <a:lstStyle/>
                    <a:p>
                      <a:pPr lvl="1" algn="l" fontAlgn="ctr"/>
                      <a:r>
                        <a:rPr lang="en-US" sz="1600" u="none" strike="noStrike" dirty="0">
                          <a:effectLst/>
                        </a:rPr>
                        <a:t>Screen 6:           After Treatment Diagnostics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7577458"/>
                  </a:ext>
                </a:extLst>
              </a:tr>
              <a:tr h="352650">
                <a:tc>
                  <a:txBody>
                    <a:bodyPr/>
                    <a:lstStyle/>
                    <a:p>
                      <a:pPr lvl="1" algn="l" fontAlgn="ctr"/>
                      <a:r>
                        <a:rPr lang="en-US" sz="1600" u="none" strike="noStrike" dirty="0">
                          <a:effectLst/>
                        </a:rPr>
                        <a:t>Screen 7:           ABS Diagnostics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9790179"/>
                  </a:ext>
                </a:extLst>
              </a:tr>
              <a:tr h="352650">
                <a:tc>
                  <a:txBody>
                    <a:bodyPr/>
                    <a:lstStyle/>
                    <a:p>
                      <a:pPr lvl="1" algn="l" fontAlgn="ctr"/>
                      <a:r>
                        <a:rPr lang="en-US" sz="1600" u="none" strike="noStrike" dirty="0">
                          <a:effectLst/>
                        </a:rPr>
                        <a:t>Screen 8:           Electrical Diagnostics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518766"/>
                  </a:ext>
                </a:extLst>
              </a:tr>
              <a:tr h="352650">
                <a:tc>
                  <a:txBody>
                    <a:bodyPr/>
                    <a:lstStyle/>
                    <a:p>
                      <a:pPr lvl="1" algn="l" fontAlgn="ctr"/>
                      <a:r>
                        <a:rPr lang="en-US" sz="1600" u="none" strike="noStrike" dirty="0">
                          <a:effectLst/>
                        </a:rPr>
                        <a:t>Screen 9:           Warning</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4141338"/>
                  </a:ext>
                </a:extLst>
              </a:tr>
              <a:tr h="352650">
                <a:tc>
                  <a:txBody>
                    <a:bodyPr/>
                    <a:lstStyle/>
                    <a:p>
                      <a:pPr lvl="1" algn="l" fontAlgn="ctr"/>
                      <a:r>
                        <a:rPr lang="en-US" sz="1600" u="none" strike="noStrike" dirty="0">
                          <a:effectLst/>
                        </a:rPr>
                        <a:t>Screen 10:         Information</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6185290"/>
                  </a:ext>
                </a:extLst>
              </a:tr>
              <a:tr h="352650">
                <a:tc>
                  <a:txBody>
                    <a:bodyPr/>
                    <a:lstStyle/>
                    <a:p>
                      <a:pPr lvl="1" algn="l" fontAlgn="ctr"/>
                      <a:r>
                        <a:rPr lang="en-US" sz="1600" u="none" strike="noStrike" dirty="0">
                          <a:effectLst/>
                        </a:rPr>
                        <a:t>Screen 11:         Version Info - Cluster</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470186"/>
                  </a:ext>
                </a:extLst>
              </a:tr>
              <a:tr h="352650">
                <a:tc>
                  <a:txBody>
                    <a:bodyPr/>
                    <a:lstStyle/>
                    <a:p>
                      <a:pPr lvl="1" algn="l" fontAlgn="ctr"/>
                      <a:r>
                        <a:rPr lang="en-US" sz="1600" u="none" strike="noStrike" dirty="0">
                          <a:effectLst/>
                        </a:rPr>
                        <a:t>Screen 12:         Version Info - BCU</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321144"/>
                  </a:ext>
                </a:extLst>
              </a:tr>
            </a:tbl>
          </a:graphicData>
        </a:graphic>
      </p:graphicFrame>
      <p:sp>
        <p:nvSpPr>
          <p:cNvPr id="8" name="Rectangle: Rounded Corners 7">
            <a:extLst>
              <a:ext uri="{FF2B5EF4-FFF2-40B4-BE49-F238E27FC236}">
                <a16:creationId xmlns:a16="http://schemas.microsoft.com/office/drawing/2014/main" id="{D4C9FEDB-42C2-4C7E-B666-9DB3272FFAC1}"/>
              </a:ext>
            </a:extLst>
          </p:cNvPr>
          <p:cNvSpPr/>
          <p:nvPr/>
        </p:nvSpPr>
        <p:spPr>
          <a:xfrm>
            <a:off x="2526584" y="2649567"/>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318A2049-EE28-427A-ABCA-7F8C73065D00}"/>
              </a:ext>
            </a:extLst>
          </p:cNvPr>
          <p:cNvSpPr txBox="1"/>
          <p:nvPr/>
        </p:nvSpPr>
        <p:spPr>
          <a:xfrm>
            <a:off x="490330" y="5561847"/>
            <a:ext cx="5526437" cy="584775"/>
          </a:xfrm>
          <a:prstGeom prst="rect">
            <a:avLst/>
          </a:prstGeom>
          <a:noFill/>
          <a:ln>
            <a:solidFill>
              <a:schemeClr val="tx1"/>
            </a:solidFill>
          </a:ln>
        </p:spPr>
        <p:txBody>
          <a:bodyPr wrap="square" rtlCol="0">
            <a:spAutoFit/>
          </a:bodyPr>
          <a:lstStyle/>
          <a:p>
            <a:r>
              <a:rPr lang="en-US" sz="1600" dirty="0"/>
              <a:t>Press MODE button to change the Screens Forward</a:t>
            </a:r>
          </a:p>
          <a:p>
            <a:r>
              <a:rPr lang="en-US" sz="1600" dirty="0"/>
              <a:t>Press SET button to change the Screens Backward</a:t>
            </a:r>
          </a:p>
        </p:txBody>
      </p:sp>
      <p:grpSp>
        <p:nvGrpSpPr>
          <p:cNvPr id="10" name="Group 9">
            <a:extLst>
              <a:ext uri="{FF2B5EF4-FFF2-40B4-BE49-F238E27FC236}">
                <a16:creationId xmlns:a16="http://schemas.microsoft.com/office/drawing/2014/main" id="{A3612175-12F7-490A-8D6C-473506B1457F}"/>
              </a:ext>
            </a:extLst>
          </p:cNvPr>
          <p:cNvGrpSpPr/>
          <p:nvPr/>
        </p:nvGrpSpPr>
        <p:grpSpPr>
          <a:xfrm>
            <a:off x="2012770" y="3958944"/>
            <a:ext cx="1248230" cy="1337881"/>
            <a:chOff x="1774971" y="3903846"/>
            <a:chExt cx="1248230" cy="1337881"/>
          </a:xfrm>
        </p:grpSpPr>
        <p:sp>
          <p:nvSpPr>
            <p:cNvPr id="13" name="Oval 12">
              <a:extLst>
                <a:ext uri="{FF2B5EF4-FFF2-40B4-BE49-F238E27FC236}">
                  <a16:creationId xmlns:a16="http://schemas.microsoft.com/office/drawing/2014/main" id="{02BAB8FF-CFC7-4F0A-AB11-AB719F4E5549}"/>
                </a:ext>
              </a:extLst>
            </p:cNvPr>
            <p:cNvSpPr/>
            <p:nvPr/>
          </p:nvSpPr>
          <p:spPr>
            <a:xfrm>
              <a:off x="2052969" y="3903846"/>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Arrow Connector 13">
              <a:extLst>
                <a:ext uri="{FF2B5EF4-FFF2-40B4-BE49-F238E27FC236}">
                  <a16:creationId xmlns:a16="http://schemas.microsoft.com/office/drawing/2014/main" id="{A8E25ACD-CB81-441A-9A64-F85327CD002D}"/>
                </a:ext>
              </a:extLst>
            </p:cNvPr>
            <p:cNvCxnSpPr>
              <a:cxnSpLocks/>
              <a:stCxn id="13" idx="4"/>
            </p:cNvCxnSpPr>
            <p:nvPr/>
          </p:nvCxnSpPr>
          <p:spPr>
            <a:xfrm flipH="1">
              <a:off x="2206582" y="4217548"/>
              <a:ext cx="1" cy="6988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F593F3B-7B07-4937-B2F4-7097704D08A0}"/>
                </a:ext>
              </a:extLst>
            </p:cNvPr>
            <p:cNvSpPr txBox="1"/>
            <p:nvPr/>
          </p:nvSpPr>
          <p:spPr>
            <a:xfrm>
              <a:off x="1774971" y="4933950"/>
              <a:ext cx="1248230" cy="307777"/>
            </a:xfrm>
            <a:prstGeom prst="rect">
              <a:avLst/>
            </a:prstGeom>
            <a:noFill/>
          </p:spPr>
          <p:txBody>
            <a:bodyPr wrap="square" rtlCol="0">
              <a:spAutoFit/>
            </a:bodyPr>
            <a:lstStyle/>
            <a:p>
              <a:pPr algn="ctr"/>
              <a:r>
                <a:rPr lang="en-US" sz="1400" dirty="0"/>
                <a:t>SET button</a:t>
              </a:r>
              <a:endParaRPr lang="en-IN" sz="1400" dirty="0"/>
            </a:p>
          </p:txBody>
        </p:sp>
      </p:grpSp>
      <p:grpSp>
        <p:nvGrpSpPr>
          <p:cNvPr id="16" name="Group 15">
            <a:extLst>
              <a:ext uri="{FF2B5EF4-FFF2-40B4-BE49-F238E27FC236}">
                <a16:creationId xmlns:a16="http://schemas.microsoft.com/office/drawing/2014/main" id="{7292245B-8BE1-474F-B2BE-6266B6649A42}"/>
              </a:ext>
            </a:extLst>
          </p:cNvPr>
          <p:cNvGrpSpPr/>
          <p:nvPr/>
        </p:nvGrpSpPr>
        <p:grpSpPr>
          <a:xfrm>
            <a:off x="3569931" y="3974986"/>
            <a:ext cx="1248230" cy="1304310"/>
            <a:chOff x="3561409" y="3937417"/>
            <a:chExt cx="1248230" cy="1304310"/>
          </a:xfrm>
        </p:grpSpPr>
        <p:sp>
          <p:nvSpPr>
            <p:cNvPr id="17" name="Oval 16">
              <a:extLst>
                <a:ext uri="{FF2B5EF4-FFF2-40B4-BE49-F238E27FC236}">
                  <a16:creationId xmlns:a16="http://schemas.microsoft.com/office/drawing/2014/main" id="{85177971-138C-4E7E-97BC-3C3876E52CB6}"/>
                </a:ext>
              </a:extLst>
            </p:cNvPr>
            <p:cNvSpPr/>
            <p:nvPr/>
          </p:nvSpPr>
          <p:spPr>
            <a:xfrm>
              <a:off x="4047953" y="3937417"/>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Arrow Connector 17">
              <a:extLst>
                <a:ext uri="{FF2B5EF4-FFF2-40B4-BE49-F238E27FC236}">
                  <a16:creationId xmlns:a16="http://schemas.microsoft.com/office/drawing/2014/main" id="{02D42942-8835-4D66-8940-CA1E6B2205D8}"/>
                </a:ext>
              </a:extLst>
            </p:cNvPr>
            <p:cNvCxnSpPr>
              <a:cxnSpLocks/>
              <a:stCxn id="17" idx="4"/>
              <a:endCxn id="19" idx="0"/>
            </p:cNvCxnSpPr>
            <p:nvPr/>
          </p:nvCxnSpPr>
          <p:spPr>
            <a:xfrm flipH="1">
              <a:off x="4185524" y="4251119"/>
              <a:ext cx="16043" cy="6828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6D92EC4-8B0A-40A9-B84E-3DD056C2F185}"/>
                </a:ext>
              </a:extLst>
            </p:cNvPr>
            <p:cNvSpPr txBox="1"/>
            <p:nvPr/>
          </p:nvSpPr>
          <p:spPr>
            <a:xfrm>
              <a:off x="3561409" y="4933950"/>
              <a:ext cx="1248230" cy="307777"/>
            </a:xfrm>
            <a:prstGeom prst="rect">
              <a:avLst/>
            </a:prstGeom>
            <a:noFill/>
          </p:spPr>
          <p:txBody>
            <a:bodyPr wrap="square" rtlCol="0">
              <a:spAutoFit/>
            </a:bodyPr>
            <a:lstStyle/>
            <a:p>
              <a:pPr algn="ctr"/>
              <a:r>
                <a:rPr lang="en-US" sz="1400" dirty="0"/>
                <a:t>MODE button</a:t>
              </a:r>
              <a:endParaRPr lang="en-IN" sz="1400" dirty="0"/>
            </a:p>
          </p:txBody>
        </p:sp>
      </p:grpSp>
      <p:cxnSp>
        <p:nvCxnSpPr>
          <p:cNvPr id="11" name="Straight Arrow Connector 10">
            <a:extLst>
              <a:ext uri="{FF2B5EF4-FFF2-40B4-BE49-F238E27FC236}">
                <a16:creationId xmlns:a16="http://schemas.microsoft.com/office/drawing/2014/main" id="{61D1D070-D6BE-4FB3-B285-18107CCA2BF6}"/>
              </a:ext>
            </a:extLst>
          </p:cNvPr>
          <p:cNvCxnSpPr>
            <a:cxnSpLocks/>
          </p:cNvCxnSpPr>
          <p:nvPr/>
        </p:nvCxnSpPr>
        <p:spPr>
          <a:xfrm>
            <a:off x="3427052" y="3559877"/>
            <a:ext cx="1948" cy="968161"/>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E3BD88-DB00-46F1-80CB-1771D24F5365}"/>
              </a:ext>
            </a:extLst>
          </p:cNvPr>
          <p:cNvSpPr txBox="1"/>
          <p:nvPr/>
        </p:nvSpPr>
        <p:spPr>
          <a:xfrm>
            <a:off x="2705120" y="4460912"/>
            <a:ext cx="1335313" cy="369332"/>
          </a:xfrm>
          <a:prstGeom prst="rect">
            <a:avLst/>
          </a:prstGeom>
          <a:noFill/>
        </p:spPr>
        <p:txBody>
          <a:bodyPr wrap="square" rtlCol="0">
            <a:spAutoFit/>
          </a:bodyPr>
          <a:lstStyle/>
          <a:p>
            <a:pPr algn="ctr"/>
            <a:r>
              <a:rPr lang="en-US" b="1" dirty="0"/>
              <a:t>LCD screen </a:t>
            </a:r>
            <a:endParaRPr lang="en-IN" b="1" dirty="0"/>
          </a:p>
        </p:txBody>
      </p:sp>
    </p:spTree>
    <p:extLst>
      <p:ext uri="{BB962C8B-B14F-4D97-AF65-F5344CB8AC3E}">
        <p14:creationId xmlns:p14="http://schemas.microsoft.com/office/powerpoint/2010/main" val="3548641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8615EC-C337-44AD-80D5-7DAF94DB3ABC}"/>
              </a:ext>
            </a:extLst>
          </p:cNvPr>
          <p:cNvPicPr>
            <a:picLocks noChangeAspect="1"/>
          </p:cNvPicPr>
          <p:nvPr/>
        </p:nvPicPr>
        <p:blipFill>
          <a:blip r:embed="rId2"/>
          <a:stretch>
            <a:fillRect/>
          </a:stretch>
        </p:blipFill>
        <p:spPr>
          <a:xfrm>
            <a:off x="6503248" y="3516304"/>
            <a:ext cx="2628395" cy="1577037"/>
          </a:xfrm>
          <a:prstGeom prst="rect">
            <a:avLst/>
          </a:prstGeom>
        </p:spPr>
      </p:pic>
      <p:pic>
        <p:nvPicPr>
          <p:cNvPr id="41" name="Picture 40">
            <a:extLst>
              <a:ext uri="{FF2B5EF4-FFF2-40B4-BE49-F238E27FC236}">
                <a16:creationId xmlns:a16="http://schemas.microsoft.com/office/drawing/2014/main" id="{7FE93A4E-9C3D-4ECB-90C5-7A7352EEE5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 t="1705" r="943" b="4167"/>
          <a:stretch/>
        </p:blipFill>
        <p:spPr>
          <a:xfrm rot="10800000" flipH="1" flipV="1">
            <a:off x="9855" y="1487276"/>
            <a:ext cx="6497556" cy="3522823"/>
          </a:xfrm>
          <a:prstGeom prst="rect">
            <a:avLst/>
          </a:prstGeom>
          <a:ln>
            <a:noFill/>
          </a:ln>
        </p:spPr>
      </p:pic>
      <p:sp>
        <p:nvSpPr>
          <p:cNvPr id="6" name="TextBox 5">
            <a:extLst>
              <a:ext uri="{FF2B5EF4-FFF2-40B4-BE49-F238E27FC236}">
                <a16:creationId xmlns:a16="http://schemas.microsoft.com/office/drawing/2014/main" id="{7482F593-969D-45A9-88E9-24E621C9C280}"/>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1: Home screen</a:t>
            </a:r>
            <a:endParaRPr lang="en-IN" b="1" dirty="0"/>
          </a:p>
        </p:txBody>
      </p:sp>
      <p:sp>
        <p:nvSpPr>
          <p:cNvPr id="8" name="TextBox 7">
            <a:extLst>
              <a:ext uri="{FF2B5EF4-FFF2-40B4-BE49-F238E27FC236}">
                <a16:creationId xmlns:a16="http://schemas.microsoft.com/office/drawing/2014/main" id="{0AA9250B-2F64-4338-80EC-1B2897A3E5D7}"/>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grpSp>
        <p:nvGrpSpPr>
          <p:cNvPr id="61" name="Group 60">
            <a:extLst>
              <a:ext uri="{FF2B5EF4-FFF2-40B4-BE49-F238E27FC236}">
                <a16:creationId xmlns:a16="http://schemas.microsoft.com/office/drawing/2014/main" id="{7B09EA88-3DC7-4960-99FA-0C17B00376F4}"/>
              </a:ext>
            </a:extLst>
          </p:cNvPr>
          <p:cNvGrpSpPr/>
          <p:nvPr/>
        </p:nvGrpSpPr>
        <p:grpSpPr>
          <a:xfrm>
            <a:off x="6540497" y="2429234"/>
            <a:ext cx="5651503" cy="3502874"/>
            <a:chOff x="6557075" y="1739853"/>
            <a:chExt cx="5651503" cy="3502874"/>
          </a:xfrm>
        </p:grpSpPr>
        <p:sp>
          <p:nvSpPr>
            <p:cNvPr id="12" name="Rectangle 11">
              <a:extLst>
                <a:ext uri="{FF2B5EF4-FFF2-40B4-BE49-F238E27FC236}">
                  <a16:creationId xmlns:a16="http://schemas.microsoft.com/office/drawing/2014/main" id="{295E52F0-8E8F-4DA8-A421-0E8EC2B7594C}"/>
                </a:ext>
              </a:extLst>
            </p:cNvPr>
            <p:cNvSpPr/>
            <p:nvPr/>
          </p:nvSpPr>
          <p:spPr>
            <a:xfrm>
              <a:off x="6557075" y="2882670"/>
              <a:ext cx="728870" cy="185531"/>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63CFD70-90C5-4714-9EB6-D742DA9A9AE9}"/>
                </a:ext>
              </a:extLst>
            </p:cNvPr>
            <p:cNvSpPr/>
            <p:nvPr/>
          </p:nvSpPr>
          <p:spPr>
            <a:xfrm>
              <a:off x="8396079" y="2889802"/>
              <a:ext cx="728870" cy="185531"/>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74FE821-E092-4486-959B-7D3CD1CAE678}"/>
                </a:ext>
              </a:extLst>
            </p:cNvPr>
            <p:cNvSpPr/>
            <p:nvPr/>
          </p:nvSpPr>
          <p:spPr>
            <a:xfrm>
              <a:off x="6606206" y="3094383"/>
              <a:ext cx="307286" cy="1229139"/>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ED5D809-7B86-49A3-BEE3-5C1D0C0B6A2B}"/>
                </a:ext>
              </a:extLst>
            </p:cNvPr>
            <p:cNvSpPr/>
            <p:nvPr/>
          </p:nvSpPr>
          <p:spPr>
            <a:xfrm>
              <a:off x="8776462" y="3101007"/>
              <a:ext cx="343220" cy="1229139"/>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E3C48E8-AC49-4D59-9B52-D56808236EFC}"/>
                </a:ext>
              </a:extLst>
            </p:cNvPr>
            <p:cNvSpPr/>
            <p:nvPr/>
          </p:nvSpPr>
          <p:spPr>
            <a:xfrm>
              <a:off x="7250255" y="3696186"/>
              <a:ext cx="1076163" cy="287262"/>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DDB71D6-6169-40B1-8BC9-B9337746E153}"/>
                </a:ext>
              </a:extLst>
            </p:cNvPr>
            <p:cNvSpPr/>
            <p:nvPr/>
          </p:nvSpPr>
          <p:spPr>
            <a:xfrm>
              <a:off x="8296781" y="3059487"/>
              <a:ext cx="326038" cy="306745"/>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7574F92-833A-4E35-8513-80FB0F488699}"/>
                </a:ext>
              </a:extLst>
            </p:cNvPr>
            <p:cNvSpPr/>
            <p:nvPr/>
          </p:nvSpPr>
          <p:spPr>
            <a:xfrm>
              <a:off x="7250255" y="3996505"/>
              <a:ext cx="1145142" cy="287262"/>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Connector: Elbow 19">
              <a:extLst>
                <a:ext uri="{FF2B5EF4-FFF2-40B4-BE49-F238E27FC236}">
                  <a16:creationId xmlns:a16="http://schemas.microsoft.com/office/drawing/2014/main" id="{D9B7EBFD-B822-4B37-B1B1-0F9082EDB0FB}"/>
                </a:ext>
              </a:extLst>
            </p:cNvPr>
            <p:cNvCxnSpPr>
              <a:cxnSpLocks/>
              <a:stCxn id="12" idx="0"/>
            </p:cNvCxnSpPr>
            <p:nvPr/>
          </p:nvCxnSpPr>
          <p:spPr>
            <a:xfrm rot="5400000" flipH="1" flipV="1">
              <a:off x="7811910" y="1066786"/>
              <a:ext cx="925485" cy="2706285"/>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4C5CA6-E5B9-43CE-AD3A-708F2F8E5498}"/>
                </a:ext>
              </a:extLst>
            </p:cNvPr>
            <p:cNvCxnSpPr>
              <a:cxnSpLocks/>
            </p:cNvCxnSpPr>
            <p:nvPr/>
          </p:nvCxnSpPr>
          <p:spPr>
            <a:xfrm flipV="1">
              <a:off x="9148221" y="3696186"/>
              <a:ext cx="495655" cy="305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59C757A-D564-4825-9BE6-56513129E251}"/>
                </a:ext>
              </a:extLst>
            </p:cNvPr>
            <p:cNvCxnSpPr>
              <a:cxnSpLocks/>
            </p:cNvCxnSpPr>
            <p:nvPr/>
          </p:nvCxnSpPr>
          <p:spPr>
            <a:xfrm rot="16200000" flipH="1">
              <a:off x="8723320" y="3438860"/>
              <a:ext cx="112486" cy="1895061"/>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B12D4FC-73ED-4165-886C-8F94BB81F6DF}"/>
                </a:ext>
              </a:extLst>
            </p:cNvPr>
            <p:cNvCxnSpPr>
              <a:cxnSpLocks/>
              <a:stCxn id="14" idx="2"/>
            </p:cNvCxnSpPr>
            <p:nvPr/>
          </p:nvCxnSpPr>
          <p:spPr>
            <a:xfrm rot="16200000" flipH="1">
              <a:off x="7860814" y="3222557"/>
              <a:ext cx="765316" cy="2967246"/>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656B3F8-759F-4917-96F0-50610D7FDFE7}"/>
                </a:ext>
              </a:extLst>
            </p:cNvPr>
            <p:cNvSpPr/>
            <p:nvPr/>
          </p:nvSpPr>
          <p:spPr>
            <a:xfrm>
              <a:off x="7077890" y="3155728"/>
              <a:ext cx="397566" cy="277305"/>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4E5E8A4A-58BF-451E-8C49-559501C98044}"/>
                </a:ext>
              </a:extLst>
            </p:cNvPr>
            <p:cNvSpPr/>
            <p:nvPr/>
          </p:nvSpPr>
          <p:spPr>
            <a:xfrm>
              <a:off x="7064871" y="3428578"/>
              <a:ext cx="1505866" cy="196457"/>
            </a:xfrm>
            <a:prstGeom prst="round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Connector: Elbow 41">
              <a:extLst>
                <a:ext uri="{FF2B5EF4-FFF2-40B4-BE49-F238E27FC236}">
                  <a16:creationId xmlns:a16="http://schemas.microsoft.com/office/drawing/2014/main" id="{7DA31061-67BB-4F0C-A3E7-B78C4D8FC775}"/>
                </a:ext>
              </a:extLst>
            </p:cNvPr>
            <p:cNvCxnSpPr>
              <a:cxnSpLocks/>
              <a:endCxn id="59" idx="1"/>
            </p:cNvCxnSpPr>
            <p:nvPr/>
          </p:nvCxnSpPr>
          <p:spPr>
            <a:xfrm>
              <a:off x="7475456" y="3976757"/>
              <a:ext cx="2231031" cy="774809"/>
            </a:xfrm>
            <a:prstGeom prst="bentConnector3">
              <a:avLst>
                <a:gd name="adj1" fmla="val 386"/>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F8FCC29-C250-4EAC-A455-86A7830B43DE}"/>
                </a:ext>
              </a:extLst>
            </p:cNvPr>
            <p:cNvCxnSpPr>
              <a:cxnSpLocks/>
            </p:cNvCxnSpPr>
            <p:nvPr/>
          </p:nvCxnSpPr>
          <p:spPr>
            <a:xfrm rot="5400000" flipH="1" flipV="1">
              <a:off x="8014485" y="1510775"/>
              <a:ext cx="907659" cy="2351122"/>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27491F87-CD2E-49C7-97BC-22F0886A87EC}"/>
                </a:ext>
              </a:extLst>
            </p:cNvPr>
            <p:cNvCxnSpPr>
              <a:cxnSpLocks/>
              <a:endCxn id="55" idx="1"/>
            </p:cNvCxnSpPr>
            <p:nvPr/>
          </p:nvCxnSpPr>
          <p:spPr>
            <a:xfrm flipV="1">
              <a:off x="8122602" y="2639518"/>
              <a:ext cx="1556404" cy="789060"/>
            </a:xfrm>
            <a:prstGeom prst="bentConnector3">
              <a:avLst>
                <a:gd name="adj1" fmla="val -3597"/>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2C16206-2313-4A88-9032-EE688045C7B6}"/>
                </a:ext>
              </a:extLst>
            </p:cNvPr>
            <p:cNvSpPr txBox="1"/>
            <p:nvPr/>
          </p:nvSpPr>
          <p:spPr>
            <a:xfrm>
              <a:off x="9662926" y="1739853"/>
              <a:ext cx="546945" cy="307777"/>
            </a:xfrm>
            <a:prstGeom prst="rect">
              <a:avLst/>
            </a:prstGeom>
            <a:noFill/>
          </p:spPr>
          <p:txBody>
            <a:bodyPr wrap="none" rtlCol="0">
              <a:spAutoFit/>
            </a:bodyPr>
            <a:lstStyle/>
            <a:p>
              <a:r>
                <a:rPr lang="en-US" sz="1400" dirty="0"/>
                <a:t>Time</a:t>
              </a:r>
              <a:endParaRPr lang="en-IN" sz="1400" dirty="0"/>
            </a:p>
          </p:txBody>
        </p:sp>
        <p:sp>
          <p:nvSpPr>
            <p:cNvPr id="52" name="TextBox 51">
              <a:extLst>
                <a:ext uri="{FF2B5EF4-FFF2-40B4-BE49-F238E27FC236}">
                  <a16:creationId xmlns:a16="http://schemas.microsoft.com/office/drawing/2014/main" id="{26D44B6A-43DB-43E0-8EC1-F322310E8481}"/>
                </a:ext>
              </a:extLst>
            </p:cNvPr>
            <p:cNvSpPr txBox="1"/>
            <p:nvPr/>
          </p:nvSpPr>
          <p:spPr>
            <a:xfrm>
              <a:off x="9707336" y="2774037"/>
              <a:ext cx="528927" cy="307777"/>
            </a:xfrm>
            <a:prstGeom prst="rect">
              <a:avLst/>
            </a:prstGeom>
            <a:noFill/>
          </p:spPr>
          <p:txBody>
            <a:bodyPr wrap="none" rtlCol="0">
              <a:spAutoFit/>
            </a:bodyPr>
            <a:lstStyle/>
            <a:p>
              <a:r>
                <a:rPr lang="en-US" sz="1400" dirty="0"/>
                <a:t>Date</a:t>
              </a:r>
              <a:endParaRPr lang="en-IN" sz="1400" dirty="0"/>
            </a:p>
          </p:txBody>
        </p:sp>
        <p:sp>
          <p:nvSpPr>
            <p:cNvPr id="53" name="TextBox 52">
              <a:extLst>
                <a:ext uri="{FF2B5EF4-FFF2-40B4-BE49-F238E27FC236}">
                  <a16:creationId xmlns:a16="http://schemas.microsoft.com/office/drawing/2014/main" id="{63551943-7B12-44E4-8E91-526F786252C5}"/>
                </a:ext>
              </a:extLst>
            </p:cNvPr>
            <p:cNvSpPr txBox="1"/>
            <p:nvPr/>
          </p:nvSpPr>
          <p:spPr>
            <a:xfrm>
              <a:off x="9695010" y="1984734"/>
              <a:ext cx="2498521" cy="307777"/>
            </a:xfrm>
            <a:prstGeom prst="rect">
              <a:avLst/>
            </a:prstGeom>
            <a:noFill/>
          </p:spPr>
          <p:txBody>
            <a:bodyPr wrap="square" rtlCol="0">
              <a:spAutoFit/>
            </a:bodyPr>
            <a:lstStyle/>
            <a:p>
              <a:r>
                <a:rPr lang="en-US" sz="1400" dirty="0"/>
                <a:t>Instantaneous KMPL</a:t>
              </a:r>
              <a:endParaRPr lang="en-IN" sz="1400" dirty="0"/>
            </a:p>
          </p:txBody>
        </p:sp>
        <p:sp>
          <p:nvSpPr>
            <p:cNvPr id="55" name="TextBox 54">
              <a:extLst>
                <a:ext uri="{FF2B5EF4-FFF2-40B4-BE49-F238E27FC236}">
                  <a16:creationId xmlns:a16="http://schemas.microsoft.com/office/drawing/2014/main" id="{4D25242B-C6CD-48F9-BF57-C2D197FCBF28}"/>
                </a:ext>
              </a:extLst>
            </p:cNvPr>
            <p:cNvSpPr txBox="1"/>
            <p:nvPr/>
          </p:nvSpPr>
          <p:spPr>
            <a:xfrm>
              <a:off x="9679006" y="2485629"/>
              <a:ext cx="2498521" cy="307777"/>
            </a:xfrm>
            <a:prstGeom prst="rect">
              <a:avLst/>
            </a:prstGeom>
            <a:noFill/>
          </p:spPr>
          <p:txBody>
            <a:bodyPr wrap="square" rtlCol="0">
              <a:spAutoFit/>
            </a:bodyPr>
            <a:lstStyle/>
            <a:p>
              <a:r>
                <a:rPr lang="en-US" sz="1400" dirty="0"/>
                <a:t>Total Engine Hours</a:t>
              </a:r>
              <a:endParaRPr lang="en-IN" sz="1400" dirty="0"/>
            </a:p>
          </p:txBody>
        </p:sp>
        <p:sp>
          <p:nvSpPr>
            <p:cNvPr id="56" name="TextBox 55">
              <a:extLst>
                <a:ext uri="{FF2B5EF4-FFF2-40B4-BE49-F238E27FC236}">
                  <a16:creationId xmlns:a16="http://schemas.microsoft.com/office/drawing/2014/main" id="{FC6BAA5B-B3CC-435E-A95D-CAF63B9B7017}"/>
                </a:ext>
              </a:extLst>
            </p:cNvPr>
            <p:cNvSpPr txBox="1"/>
            <p:nvPr/>
          </p:nvSpPr>
          <p:spPr>
            <a:xfrm>
              <a:off x="9679005" y="3531255"/>
              <a:ext cx="2498521" cy="307777"/>
            </a:xfrm>
            <a:prstGeom prst="rect">
              <a:avLst/>
            </a:prstGeom>
            <a:noFill/>
          </p:spPr>
          <p:txBody>
            <a:bodyPr wrap="square" rtlCol="0">
              <a:spAutoFit/>
            </a:bodyPr>
            <a:lstStyle/>
            <a:p>
              <a:r>
                <a:rPr lang="en-US" sz="1400" dirty="0"/>
                <a:t>Air pressure gauge 2</a:t>
              </a:r>
              <a:endParaRPr lang="en-IN" sz="1400" dirty="0"/>
            </a:p>
          </p:txBody>
        </p:sp>
        <p:sp>
          <p:nvSpPr>
            <p:cNvPr id="57" name="TextBox 56">
              <a:extLst>
                <a:ext uri="{FF2B5EF4-FFF2-40B4-BE49-F238E27FC236}">
                  <a16:creationId xmlns:a16="http://schemas.microsoft.com/office/drawing/2014/main" id="{61633987-B71B-444F-9283-6B8D605377B3}"/>
                </a:ext>
              </a:extLst>
            </p:cNvPr>
            <p:cNvSpPr txBox="1"/>
            <p:nvPr/>
          </p:nvSpPr>
          <p:spPr>
            <a:xfrm>
              <a:off x="9710057" y="4934950"/>
              <a:ext cx="2498521" cy="307777"/>
            </a:xfrm>
            <a:prstGeom prst="rect">
              <a:avLst/>
            </a:prstGeom>
            <a:noFill/>
          </p:spPr>
          <p:txBody>
            <a:bodyPr wrap="square" rtlCol="0">
              <a:spAutoFit/>
            </a:bodyPr>
            <a:lstStyle/>
            <a:p>
              <a:r>
                <a:rPr lang="en-US" sz="1400" dirty="0"/>
                <a:t>Air pressure gauge 1</a:t>
              </a:r>
              <a:endParaRPr lang="en-IN" sz="1400" dirty="0"/>
            </a:p>
          </p:txBody>
        </p:sp>
        <p:sp>
          <p:nvSpPr>
            <p:cNvPr id="58" name="TextBox 57">
              <a:extLst>
                <a:ext uri="{FF2B5EF4-FFF2-40B4-BE49-F238E27FC236}">
                  <a16:creationId xmlns:a16="http://schemas.microsoft.com/office/drawing/2014/main" id="{0D3C45DC-64FF-4E90-A179-0CF7C3FDF9DB}"/>
                </a:ext>
              </a:extLst>
            </p:cNvPr>
            <p:cNvSpPr txBox="1"/>
            <p:nvPr/>
          </p:nvSpPr>
          <p:spPr>
            <a:xfrm>
              <a:off x="9703314" y="3079275"/>
              <a:ext cx="1224951" cy="307777"/>
            </a:xfrm>
            <a:prstGeom prst="rect">
              <a:avLst/>
            </a:prstGeom>
            <a:noFill/>
          </p:spPr>
          <p:txBody>
            <a:bodyPr wrap="none" rtlCol="0">
              <a:spAutoFit/>
            </a:bodyPr>
            <a:lstStyle/>
            <a:p>
              <a:r>
                <a:rPr lang="en-US" sz="1400" dirty="0"/>
                <a:t>Gear indicator</a:t>
              </a:r>
              <a:endParaRPr lang="en-IN" sz="1400" dirty="0"/>
            </a:p>
          </p:txBody>
        </p:sp>
        <p:sp>
          <p:nvSpPr>
            <p:cNvPr id="59" name="TextBox 58">
              <a:extLst>
                <a:ext uri="{FF2B5EF4-FFF2-40B4-BE49-F238E27FC236}">
                  <a16:creationId xmlns:a16="http://schemas.microsoft.com/office/drawing/2014/main" id="{68C17204-8ED7-4644-B3E5-0DBEF4E215DF}"/>
                </a:ext>
              </a:extLst>
            </p:cNvPr>
            <p:cNvSpPr txBox="1"/>
            <p:nvPr/>
          </p:nvSpPr>
          <p:spPr>
            <a:xfrm>
              <a:off x="9706487" y="4597677"/>
              <a:ext cx="1917063" cy="307777"/>
            </a:xfrm>
            <a:prstGeom prst="rect">
              <a:avLst/>
            </a:prstGeom>
            <a:noFill/>
          </p:spPr>
          <p:txBody>
            <a:bodyPr wrap="none" rtlCol="0">
              <a:spAutoFit/>
            </a:bodyPr>
            <a:lstStyle/>
            <a:p>
              <a:r>
                <a:rPr lang="en-US" sz="1400" dirty="0"/>
                <a:t>Odometer reading (km)</a:t>
              </a:r>
              <a:endParaRPr lang="en-IN" sz="1400" dirty="0"/>
            </a:p>
          </p:txBody>
        </p:sp>
        <p:sp>
          <p:nvSpPr>
            <p:cNvPr id="60" name="TextBox 59">
              <a:extLst>
                <a:ext uri="{FF2B5EF4-FFF2-40B4-BE49-F238E27FC236}">
                  <a16:creationId xmlns:a16="http://schemas.microsoft.com/office/drawing/2014/main" id="{E6EEBE72-87BC-43FF-9DBB-4355629F0C4A}"/>
                </a:ext>
              </a:extLst>
            </p:cNvPr>
            <p:cNvSpPr txBox="1"/>
            <p:nvPr/>
          </p:nvSpPr>
          <p:spPr>
            <a:xfrm>
              <a:off x="9693479" y="4262470"/>
              <a:ext cx="2151808" cy="307777"/>
            </a:xfrm>
            <a:prstGeom prst="rect">
              <a:avLst/>
            </a:prstGeom>
            <a:noFill/>
          </p:spPr>
          <p:txBody>
            <a:bodyPr wrap="none" rtlCol="0">
              <a:spAutoFit/>
            </a:bodyPr>
            <a:lstStyle/>
            <a:p>
              <a:r>
                <a:rPr lang="en-US" sz="1400" dirty="0" err="1"/>
                <a:t>Adblue</a:t>
              </a:r>
              <a:r>
                <a:rPr lang="en-US" sz="1400" dirty="0"/>
                <a:t> Level in Percentage</a:t>
              </a:r>
              <a:endParaRPr lang="en-IN" sz="1400" dirty="0"/>
            </a:p>
          </p:txBody>
        </p:sp>
      </p:grpSp>
      <p:sp>
        <p:nvSpPr>
          <p:cNvPr id="38" name="TextBox 37">
            <a:extLst>
              <a:ext uri="{FF2B5EF4-FFF2-40B4-BE49-F238E27FC236}">
                <a16:creationId xmlns:a16="http://schemas.microsoft.com/office/drawing/2014/main" id="{57D05A57-76FF-45AE-942F-6F6AEC7BD542}"/>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Rectangle: Rounded Corners 4">
            <a:extLst>
              <a:ext uri="{FF2B5EF4-FFF2-40B4-BE49-F238E27FC236}">
                <a16:creationId xmlns:a16="http://schemas.microsoft.com/office/drawing/2014/main" id="{4057CF20-4FA8-4112-BE10-3884C469ED9C}"/>
              </a:ext>
            </a:extLst>
          </p:cNvPr>
          <p:cNvSpPr/>
          <p:nvPr/>
        </p:nvSpPr>
        <p:spPr>
          <a:xfrm>
            <a:off x="2440662" y="2850587"/>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3" name="Connector: Elbow 62">
            <a:extLst>
              <a:ext uri="{FF2B5EF4-FFF2-40B4-BE49-F238E27FC236}">
                <a16:creationId xmlns:a16="http://schemas.microsoft.com/office/drawing/2014/main" id="{BE25AD0B-EAA3-464E-A2CD-9B9843957C5A}"/>
              </a:ext>
            </a:extLst>
          </p:cNvPr>
          <p:cNvCxnSpPr>
            <a:cxnSpLocks/>
            <a:stCxn id="5" idx="2"/>
          </p:cNvCxnSpPr>
          <p:nvPr/>
        </p:nvCxnSpPr>
        <p:spPr>
          <a:xfrm rot="16200000" flipH="1">
            <a:off x="4428815" y="2691233"/>
            <a:ext cx="852576" cy="320328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4E48669-F1C3-4D7A-B7C7-247C35A1CC97}"/>
              </a:ext>
            </a:extLst>
          </p:cNvPr>
          <p:cNvSpPr/>
          <p:nvPr/>
        </p:nvSpPr>
        <p:spPr>
          <a:xfrm>
            <a:off x="7565799" y="3775638"/>
            <a:ext cx="326038" cy="306745"/>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Connector: Elbow 63">
            <a:extLst>
              <a:ext uri="{FF2B5EF4-FFF2-40B4-BE49-F238E27FC236}">
                <a16:creationId xmlns:a16="http://schemas.microsoft.com/office/drawing/2014/main" id="{0CA0E1EA-1907-4DA0-A26F-AAFC32D3180E}"/>
              </a:ext>
            </a:extLst>
          </p:cNvPr>
          <p:cNvCxnSpPr>
            <a:cxnSpLocks/>
          </p:cNvCxnSpPr>
          <p:nvPr/>
        </p:nvCxnSpPr>
        <p:spPr>
          <a:xfrm flipV="1">
            <a:off x="7665680" y="3113787"/>
            <a:ext cx="1961618" cy="609229"/>
          </a:xfrm>
          <a:prstGeom prst="bentConnector3">
            <a:avLst>
              <a:gd name="adj1" fmla="val 11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E9553A7-6348-4526-BF9B-2FFE0BC97248}"/>
              </a:ext>
            </a:extLst>
          </p:cNvPr>
          <p:cNvSpPr txBox="1"/>
          <p:nvPr/>
        </p:nvSpPr>
        <p:spPr>
          <a:xfrm>
            <a:off x="9611217" y="2954834"/>
            <a:ext cx="2577213" cy="307777"/>
          </a:xfrm>
          <a:prstGeom prst="rect">
            <a:avLst/>
          </a:prstGeom>
          <a:noFill/>
        </p:spPr>
        <p:txBody>
          <a:bodyPr wrap="square" rtlCol="0">
            <a:spAutoFit/>
          </a:bodyPr>
          <a:lstStyle/>
          <a:p>
            <a:r>
              <a:rPr lang="en-US" sz="1400" dirty="0"/>
              <a:t>Gear Shift Sweet spot Indication</a:t>
            </a:r>
            <a:endParaRPr lang="en-IN" sz="1400" dirty="0"/>
          </a:p>
        </p:txBody>
      </p:sp>
      <p:cxnSp>
        <p:nvCxnSpPr>
          <p:cNvPr id="73" name="Straight Arrow Connector 72">
            <a:extLst>
              <a:ext uri="{FF2B5EF4-FFF2-40B4-BE49-F238E27FC236}">
                <a16:creationId xmlns:a16="http://schemas.microsoft.com/office/drawing/2014/main" id="{7328F894-A3DF-4A6F-B0CF-A5F9EF12FE7C}"/>
              </a:ext>
            </a:extLst>
          </p:cNvPr>
          <p:cNvCxnSpPr>
            <a:cxnSpLocks/>
          </p:cNvCxnSpPr>
          <p:nvPr/>
        </p:nvCxnSpPr>
        <p:spPr>
          <a:xfrm>
            <a:off x="9108371" y="3639865"/>
            <a:ext cx="502846" cy="283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01BF047-335E-42E8-B9BA-49C712026C13}"/>
              </a:ext>
            </a:extLst>
          </p:cNvPr>
          <p:cNvCxnSpPr>
            <a:stCxn id="17" idx="3"/>
          </p:cNvCxnSpPr>
          <p:nvPr/>
        </p:nvCxnSpPr>
        <p:spPr>
          <a:xfrm flipV="1">
            <a:off x="8606241" y="3902240"/>
            <a:ext cx="1004976"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8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16">
            <a:extLst>
              <a:ext uri="{FF2B5EF4-FFF2-40B4-BE49-F238E27FC236}">
                <a16:creationId xmlns:a16="http://schemas.microsoft.com/office/drawing/2014/main" id="{36871647-F2AD-4624-9FB3-EA378DC4929E}"/>
              </a:ext>
            </a:extLst>
          </p:cNvPr>
          <p:cNvSpPr/>
          <p:nvPr/>
        </p:nvSpPr>
        <p:spPr bwMode="auto">
          <a:xfrm>
            <a:off x="2556510" y="4359275"/>
            <a:ext cx="1524000" cy="1647825"/>
          </a:xfrm>
          <a:prstGeom prst="homePlate">
            <a:avLst>
              <a:gd name="adj" fmla="val 0"/>
            </a:avLst>
          </a:prstGeom>
          <a:solidFill>
            <a:schemeClr val="accent6">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 Reduction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(BS I to BS VI)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NOx  – 95 %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PM    – 97 %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CO     – 67 %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HC     –  88 %</a:t>
            </a:r>
          </a:p>
        </p:txBody>
      </p:sp>
      <p:grpSp>
        <p:nvGrpSpPr>
          <p:cNvPr id="5" name="Group 3">
            <a:extLst>
              <a:ext uri="{FF2B5EF4-FFF2-40B4-BE49-F238E27FC236}">
                <a16:creationId xmlns:a16="http://schemas.microsoft.com/office/drawing/2014/main" id="{866AFC34-EE34-4A36-B4D0-6CB07F0CA1B6}"/>
              </a:ext>
            </a:extLst>
          </p:cNvPr>
          <p:cNvGrpSpPr>
            <a:grpSpLocks/>
          </p:cNvGrpSpPr>
          <p:nvPr/>
        </p:nvGrpSpPr>
        <p:grpSpPr bwMode="auto">
          <a:xfrm>
            <a:off x="2423160" y="1295400"/>
            <a:ext cx="2924175" cy="2857500"/>
            <a:chOff x="5602256" y="990600"/>
            <a:chExt cx="2924178" cy="2857500"/>
          </a:xfrm>
        </p:grpSpPr>
        <p:sp>
          <p:nvSpPr>
            <p:cNvPr id="6" name="Oval 5">
              <a:extLst>
                <a:ext uri="{FF2B5EF4-FFF2-40B4-BE49-F238E27FC236}">
                  <a16:creationId xmlns:a16="http://schemas.microsoft.com/office/drawing/2014/main" id="{3EAA1065-AAAD-48A3-824B-A4E2F16A4B01}"/>
                </a:ext>
              </a:extLst>
            </p:cNvPr>
            <p:cNvSpPr/>
            <p:nvPr/>
          </p:nvSpPr>
          <p:spPr bwMode="auto">
            <a:xfrm>
              <a:off x="5602256" y="990600"/>
              <a:ext cx="1423989"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4.5</a:t>
              </a:r>
            </a:p>
          </p:txBody>
        </p:sp>
        <p:sp>
          <p:nvSpPr>
            <p:cNvPr id="7" name="Oval 6">
              <a:extLst>
                <a:ext uri="{FF2B5EF4-FFF2-40B4-BE49-F238E27FC236}">
                  <a16:creationId xmlns:a16="http://schemas.microsoft.com/office/drawing/2014/main" id="{8BBF6692-7A34-40D8-8236-A722825D6BB3}"/>
                </a:ext>
              </a:extLst>
            </p:cNvPr>
            <p:cNvSpPr/>
            <p:nvPr/>
          </p:nvSpPr>
          <p:spPr bwMode="auto">
            <a:xfrm>
              <a:off x="5602256" y="2381250"/>
              <a:ext cx="1423989" cy="1395413"/>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8" name="Oval 7">
              <a:extLst>
                <a:ext uri="{FF2B5EF4-FFF2-40B4-BE49-F238E27FC236}">
                  <a16:creationId xmlns:a16="http://schemas.microsoft.com/office/drawing/2014/main" id="{24904A34-B4A1-4074-BB0D-25E1BF8429BA}"/>
                </a:ext>
              </a:extLst>
            </p:cNvPr>
            <p:cNvSpPr/>
            <p:nvPr/>
          </p:nvSpPr>
          <p:spPr bwMode="auto">
            <a:xfrm>
              <a:off x="7026245" y="990600"/>
              <a:ext cx="1423988"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8.0</a:t>
              </a:r>
            </a:p>
          </p:txBody>
        </p:sp>
        <p:sp>
          <p:nvSpPr>
            <p:cNvPr id="9" name="Oval 8">
              <a:extLst>
                <a:ext uri="{FF2B5EF4-FFF2-40B4-BE49-F238E27FC236}">
                  <a16:creationId xmlns:a16="http://schemas.microsoft.com/office/drawing/2014/main" id="{A5C6772E-E16C-405A-966F-A0898F7F66CF}"/>
                </a:ext>
              </a:extLst>
            </p:cNvPr>
            <p:cNvSpPr/>
            <p:nvPr/>
          </p:nvSpPr>
          <p:spPr bwMode="auto">
            <a:xfrm>
              <a:off x="7026245" y="2381250"/>
              <a:ext cx="1500189" cy="14668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0.36</a:t>
              </a:r>
            </a:p>
          </p:txBody>
        </p:sp>
        <p:sp>
          <p:nvSpPr>
            <p:cNvPr id="10" name="Octagon 9">
              <a:extLst>
                <a:ext uri="{FF2B5EF4-FFF2-40B4-BE49-F238E27FC236}">
                  <a16:creationId xmlns:a16="http://schemas.microsoft.com/office/drawing/2014/main" id="{C21D1DF3-D4EB-4332-8B7A-492E64E23E3B}"/>
                </a:ext>
              </a:extLst>
            </p:cNvPr>
            <p:cNvSpPr/>
            <p:nvPr/>
          </p:nvSpPr>
          <p:spPr bwMode="auto">
            <a:xfrm>
              <a:off x="6392837" y="1893160"/>
              <a:ext cx="1143003" cy="1002440"/>
            </a:xfrm>
            <a:prstGeom prst="oct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I</a:t>
              </a:r>
            </a:p>
          </p:txBody>
        </p:sp>
      </p:grpSp>
      <p:grpSp>
        <p:nvGrpSpPr>
          <p:cNvPr id="11" name="Group 4">
            <a:extLst>
              <a:ext uri="{FF2B5EF4-FFF2-40B4-BE49-F238E27FC236}">
                <a16:creationId xmlns:a16="http://schemas.microsoft.com/office/drawing/2014/main" id="{AF345BB9-AE78-4FB6-9D2C-1B57E2EA54F3}"/>
              </a:ext>
            </a:extLst>
          </p:cNvPr>
          <p:cNvGrpSpPr>
            <a:grpSpLocks/>
          </p:cNvGrpSpPr>
          <p:nvPr/>
        </p:nvGrpSpPr>
        <p:grpSpPr bwMode="auto">
          <a:xfrm>
            <a:off x="5779135" y="4648200"/>
            <a:ext cx="1884363" cy="1524000"/>
            <a:chOff x="6158549" y="5638800"/>
            <a:chExt cx="1571625" cy="1143000"/>
          </a:xfrm>
        </p:grpSpPr>
        <p:sp>
          <p:nvSpPr>
            <p:cNvPr id="12" name="Oval 11">
              <a:extLst>
                <a:ext uri="{FF2B5EF4-FFF2-40B4-BE49-F238E27FC236}">
                  <a16:creationId xmlns:a16="http://schemas.microsoft.com/office/drawing/2014/main" id="{A66F044C-F2DC-43EA-8F6D-9F39A41B939E}"/>
                </a:ext>
              </a:extLst>
            </p:cNvPr>
            <p:cNvSpPr/>
            <p:nvPr/>
          </p:nvSpPr>
          <p:spPr bwMode="auto">
            <a:xfrm>
              <a:off x="6158549" y="56388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1.5</a:t>
              </a:r>
            </a:p>
          </p:txBody>
        </p:sp>
        <p:sp>
          <p:nvSpPr>
            <p:cNvPr id="13" name="Oval 12">
              <a:extLst>
                <a:ext uri="{FF2B5EF4-FFF2-40B4-BE49-F238E27FC236}">
                  <a16:creationId xmlns:a16="http://schemas.microsoft.com/office/drawing/2014/main" id="{E367A55C-AB1D-4EEA-913A-02955E575EF2}"/>
                </a:ext>
              </a:extLst>
            </p:cNvPr>
            <p:cNvSpPr/>
            <p:nvPr/>
          </p:nvSpPr>
          <p:spPr bwMode="auto">
            <a:xfrm>
              <a:off x="6158549" y="62103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0.13</a:t>
              </a:r>
            </a:p>
          </p:txBody>
        </p:sp>
        <p:sp>
          <p:nvSpPr>
            <p:cNvPr id="14" name="Oval 13">
              <a:extLst>
                <a:ext uri="{FF2B5EF4-FFF2-40B4-BE49-F238E27FC236}">
                  <a16:creationId xmlns:a16="http://schemas.microsoft.com/office/drawing/2014/main" id="{7190CAC0-8034-4B14-89E7-0D018B8A85FC}"/>
                </a:ext>
              </a:extLst>
            </p:cNvPr>
            <p:cNvSpPr/>
            <p:nvPr/>
          </p:nvSpPr>
          <p:spPr bwMode="auto">
            <a:xfrm>
              <a:off x="7086695" y="56388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0.4</a:t>
              </a:r>
            </a:p>
          </p:txBody>
        </p:sp>
        <p:sp>
          <p:nvSpPr>
            <p:cNvPr id="15" name="Oval 14">
              <a:extLst>
                <a:ext uri="{FF2B5EF4-FFF2-40B4-BE49-F238E27FC236}">
                  <a16:creationId xmlns:a16="http://schemas.microsoft.com/office/drawing/2014/main" id="{34C4EFE7-10A3-4AEE-B14E-90B3C8DED0D2}"/>
                </a:ext>
              </a:extLst>
            </p:cNvPr>
            <p:cNvSpPr/>
            <p:nvPr/>
          </p:nvSpPr>
          <p:spPr bwMode="auto">
            <a:xfrm>
              <a:off x="7086695" y="6210300"/>
              <a:ext cx="643479" cy="571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itchFamily="34" charset="0"/>
                  <a:ea typeface="+mn-ea"/>
                  <a:cs typeface="+mn-cs"/>
                </a:rPr>
                <a:t>0.01</a:t>
              </a:r>
            </a:p>
          </p:txBody>
        </p:sp>
        <p:sp>
          <p:nvSpPr>
            <p:cNvPr id="16" name="Octagon 15">
              <a:extLst>
                <a:ext uri="{FF2B5EF4-FFF2-40B4-BE49-F238E27FC236}">
                  <a16:creationId xmlns:a16="http://schemas.microsoft.com/office/drawing/2014/main" id="{4B22BB8E-5E18-4DF1-8CEA-98CBFF1EBA43}"/>
                </a:ext>
              </a:extLst>
            </p:cNvPr>
            <p:cNvSpPr/>
            <p:nvPr/>
          </p:nvSpPr>
          <p:spPr bwMode="auto">
            <a:xfrm>
              <a:off x="6587171" y="5853114"/>
              <a:ext cx="714375" cy="642937"/>
            </a:xfrm>
            <a:prstGeom prst="octag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VI</a:t>
              </a:r>
            </a:p>
          </p:txBody>
        </p:sp>
      </p:grpSp>
      <p:sp>
        <p:nvSpPr>
          <p:cNvPr id="17" name="Down Arrow 19">
            <a:extLst>
              <a:ext uri="{FF2B5EF4-FFF2-40B4-BE49-F238E27FC236}">
                <a16:creationId xmlns:a16="http://schemas.microsoft.com/office/drawing/2014/main" id="{11B6C458-DB78-4217-AB64-3F2F8ABBB94A}"/>
              </a:ext>
            </a:extLst>
          </p:cNvPr>
          <p:cNvSpPr/>
          <p:nvPr/>
        </p:nvSpPr>
        <p:spPr>
          <a:xfrm rot="18925244">
            <a:off x="4531360" y="4292600"/>
            <a:ext cx="820738" cy="1463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Arial"/>
              <a:ea typeface="+mn-ea"/>
              <a:cs typeface="+mn-cs"/>
            </a:endParaRPr>
          </a:p>
        </p:txBody>
      </p:sp>
      <p:grpSp>
        <p:nvGrpSpPr>
          <p:cNvPr id="18" name="Group 20">
            <a:extLst>
              <a:ext uri="{FF2B5EF4-FFF2-40B4-BE49-F238E27FC236}">
                <a16:creationId xmlns:a16="http://schemas.microsoft.com/office/drawing/2014/main" id="{5F17C536-9D3B-4CBF-B73D-537E0513FAF4}"/>
              </a:ext>
            </a:extLst>
          </p:cNvPr>
          <p:cNvGrpSpPr>
            <a:grpSpLocks/>
          </p:cNvGrpSpPr>
          <p:nvPr/>
        </p:nvGrpSpPr>
        <p:grpSpPr bwMode="auto">
          <a:xfrm>
            <a:off x="8157210" y="1290638"/>
            <a:ext cx="2924175" cy="2857500"/>
            <a:chOff x="5602256" y="990600"/>
            <a:chExt cx="2924178" cy="2857500"/>
          </a:xfrm>
        </p:grpSpPr>
        <p:sp>
          <p:nvSpPr>
            <p:cNvPr id="19" name="Oval 18">
              <a:extLst>
                <a:ext uri="{FF2B5EF4-FFF2-40B4-BE49-F238E27FC236}">
                  <a16:creationId xmlns:a16="http://schemas.microsoft.com/office/drawing/2014/main" id="{479DCCA7-1F80-4BC9-BFA0-D5E49DF239EC}"/>
                </a:ext>
              </a:extLst>
            </p:cNvPr>
            <p:cNvSpPr/>
            <p:nvPr/>
          </p:nvSpPr>
          <p:spPr bwMode="auto">
            <a:xfrm>
              <a:off x="5602256" y="990600"/>
              <a:ext cx="1423989"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CO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1.5</a:t>
              </a:r>
            </a:p>
          </p:txBody>
        </p:sp>
        <p:sp>
          <p:nvSpPr>
            <p:cNvPr id="20" name="Oval 19">
              <a:extLst>
                <a:ext uri="{FF2B5EF4-FFF2-40B4-BE49-F238E27FC236}">
                  <a16:creationId xmlns:a16="http://schemas.microsoft.com/office/drawing/2014/main" id="{FB59642D-4482-4ED5-B9A5-D2BD987E0D4B}"/>
                </a:ext>
              </a:extLst>
            </p:cNvPr>
            <p:cNvSpPr/>
            <p:nvPr/>
          </p:nvSpPr>
          <p:spPr bwMode="auto">
            <a:xfrm>
              <a:off x="5602256" y="2381250"/>
              <a:ext cx="1423989" cy="139541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HC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0.46</a:t>
              </a:r>
            </a:p>
          </p:txBody>
        </p:sp>
        <p:sp>
          <p:nvSpPr>
            <p:cNvPr id="21" name="Oval 20">
              <a:extLst>
                <a:ext uri="{FF2B5EF4-FFF2-40B4-BE49-F238E27FC236}">
                  <a16:creationId xmlns:a16="http://schemas.microsoft.com/office/drawing/2014/main" id="{A3E91639-C224-407E-B1C5-92FF97C199D8}"/>
                </a:ext>
              </a:extLst>
            </p:cNvPr>
            <p:cNvSpPr/>
            <p:nvPr/>
          </p:nvSpPr>
          <p:spPr bwMode="auto">
            <a:xfrm>
              <a:off x="7026245" y="990600"/>
              <a:ext cx="1423988" cy="13906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NOx</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3.5</a:t>
              </a:r>
            </a:p>
          </p:txBody>
        </p:sp>
        <p:sp>
          <p:nvSpPr>
            <p:cNvPr id="22" name="Oval 21">
              <a:extLst>
                <a:ext uri="{FF2B5EF4-FFF2-40B4-BE49-F238E27FC236}">
                  <a16:creationId xmlns:a16="http://schemas.microsoft.com/office/drawing/2014/main" id="{1BEA70BB-65C0-4D53-9B4A-640323C4D8E4}"/>
                </a:ext>
              </a:extLst>
            </p:cNvPr>
            <p:cNvSpPr/>
            <p:nvPr/>
          </p:nvSpPr>
          <p:spPr bwMode="auto">
            <a:xfrm>
              <a:off x="7026245" y="2381250"/>
              <a:ext cx="1500189" cy="146685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PM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Calibri" pitchFamily="34" charset="0"/>
                  <a:ea typeface="+mn-ea"/>
                  <a:cs typeface="+mn-cs"/>
                </a:rPr>
                <a:t>0.02</a:t>
              </a:r>
            </a:p>
          </p:txBody>
        </p:sp>
        <p:sp>
          <p:nvSpPr>
            <p:cNvPr id="23" name="Octagon 22">
              <a:extLst>
                <a:ext uri="{FF2B5EF4-FFF2-40B4-BE49-F238E27FC236}">
                  <a16:creationId xmlns:a16="http://schemas.microsoft.com/office/drawing/2014/main" id="{D18249E7-3B20-4DA4-8058-BB9395BF7CBC}"/>
                </a:ext>
              </a:extLst>
            </p:cNvPr>
            <p:cNvSpPr/>
            <p:nvPr/>
          </p:nvSpPr>
          <p:spPr bwMode="auto">
            <a:xfrm>
              <a:off x="6392837" y="1893160"/>
              <a:ext cx="1143003" cy="1002440"/>
            </a:xfrm>
            <a:prstGeom prst="oct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solidFill>
                      <a:srgbClr val="FFFFFF"/>
                    </a:solidFill>
                  </a:ln>
                  <a:solidFill>
                    <a:srgbClr val="FFFFFF"/>
                  </a:solidFill>
                  <a:effectLst/>
                  <a:uLnTx/>
                  <a:uFillTx/>
                  <a:ea typeface="+mn-ea"/>
                  <a:cs typeface="Arial" panose="020B0604020202020204" pitchFamily="34" charset="0"/>
                </a:rPr>
                <a:t>BS IV</a:t>
              </a:r>
            </a:p>
          </p:txBody>
        </p:sp>
      </p:grpSp>
      <p:sp>
        <p:nvSpPr>
          <p:cNvPr id="24" name="Down Arrow 19">
            <a:extLst>
              <a:ext uri="{FF2B5EF4-FFF2-40B4-BE49-F238E27FC236}">
                <a16:creationId xmlns:a16="http://schemas.microsoft.com/office/drawing/2014/main" id="{27CDFFD5-5B8B-4D93-8F6C-7F2C2C8C18CD}"/>
              </a:ext>
            </a:extLst>
          </p:cNvPr>
          <p:cNvSpPr/>
          <p:nvPr/>
        </p:nvSpPr>
        <p:spPr>
          <a:xfrm rot="2692035">
            <a:off x="8065135" y="4294188"/>
            <a:ext cx="822325" cy="147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Arial"/>
              <a:ea typeface="+mn-ea"/>
              <a:cs typeface="+mn-cs"/>
            </a:endParaRPr>
          </a:p>
        </p:txBody>
      </p:sp>
      <p:sp>
        <p:nvSpPr>
          <p:cNvPr id="25" name="Pentagon 16">
            <a:extLst>
              <a:ext uri="{FF2B5EF4-FFF2-40B4-BE49-F238E27FC236}">
                <a16:creationId xmlns:a16="http://schemas.microsoft.com/office/drawing/2014/main" id="{CE679CAB-4D4A-4686-A4F1-DB9C8C8816B4}"/>
              </a:ext>
            </a:extLst>
          </p:cNvPr>
          <p:cNvSpPr/>
          <p:nvPr/>
        </p:nvSpPr>
        <p:spPr bwMode="auto">
          <a:xfrm>
            <a:off x="9360535" y="4359275"/>
            <a:ext cx="1524000" cy="1647825"/>
          </a:xfrm>
          <a:prstGeom prst="homePlate">
            <a:avLst>
              <a:gd name="adj" fmla="val 0"/>
            </a:avLst>
          </a:prstGeom>
          <a:solidFill>
            <a:schemeClr val="accent6">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 Reduction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(BS IV to BS VI)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NOx  – 88.5 %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PM    – 50 %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CO     –  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1" u="none" strike="noStrike" kern="1200" cap="none" spc="0" normalizeH="0" baseline="0" noProof="0" dirty="0">
                <a:ln>
                  <a:noFill/>
                </a:ln>
                <a:solidFill>
                  <a:srgbClr val="000099"/>
                </a:solidFill>
                <a:effectLst/>
                <a:uLnTx/>
                <a:uFillTx/>
                <a:latin typeface="Calibri" pitchFamily="34" charset="0"/>
                <a:ea typeface="+mn-ea"/>
                <a:cs typeface="+mn-cs"/>
              </a:rPr>
              <a:t>HC     –  72 %</a:t>
            </a:r>
          </a:p>
        </p:txBody>
      </p:sp>
      <p:sp>
        <p:nvSpPr>
          <p:cNvPr id="26" name="TextBox 25">
            <a:extLst>
              <a:ext uri="{FF2B5EF4-FFF2-40B4-BE49-F238E27FC236}">
                <a16:creationId xmlns:a16="http://schemas.microsoft.com/office/drawing/2014/main" id="{EABF5B9F-C435-4A6E-B9B0-A7BA39901530}"/>
              </a:ext>
            </a:extLst>
          </p:cNvPr>
          <p:cNvSpPr txBox="1"/>
          <p:nvPr/>
        </p:nvSpPr>
        <p:spPr>
          <a:xfrm>
            <a:off x="1495840" y="516835"/>
            <a:ext cx="3825214" cy="523220"/>
          </a:xfrm>
          <a:prstGeom prst="rect">
            <a:avLst/>
          </a:prstGeom>
          <a:noFill/>
        </p:spPr>
        <p:txBody>
          <a:bodyPr wrap="none" rtlCol="0">
            <a:spAutoFit/>
          </a:bodyPr>
          <a:lstStyle/>
          <a:p>
            <a:r>
              <a:rPr lang="en-US" sz="2800" b="1" dirty="0"/>
              <a:t>BS6 – Emission Standard</a:t>
            </a:r>
          </a:p>
        </p:txBody>
      </p:sp>
      <p:sp>
        <p:nvSpPr>
          <p:cNvPr id="27" name="TextBox 26">
            <a:extLst>
              <a:ext uri="{FF2B5EF4-FFF2-40B4-BE49-F238E27FC236}">
                <a16:creationId xmlns:a16="http://schemas.microsoft.com/office/drawing/2014/main" id="{60BFD677-C1FD-4019-A49B-277AC43A42E9}"/>
              </a:ext>
            </a:extLst>
          </p:cNvPr>
          <p:cNvSpPr txBox="1"/>
          <p:nvPr/>
        </p:nvSpPr>
        <p:spPr>
          <a:xfrm>
            <a:off x="490330" y="516835"/>
            <a:ext cx="463588" cy="523220"/>
          </a:xfrm>
          <a:prstGeom prst="rect">
            <a:avLst/>
          </a:prstGeom>
          <a:noFill/>
        </p:spPr>
        <p:txBody>
          <a:bodyPr wrap="none" rtlCol="0">
            <a:spAutoFit/>
          </a:bodyPr>
          <a:lstStyle/>
          <a:p>
            <a:r>
              <a:rPr lang="en-US" sz="2800" b="1" dirty="0"/>
              <a:t>1.</a:t>
            </a:r>
            <a:endParaRPr lang="en-IN" sz="2000" b="1" dirty="0"/>
          </a:p>
        </p:txBody>
      </p:sp>
      <p:sp>
        <p:nvSpPr>
          <p:cNvPr id="28" name="Rectangle 27">
            <a:extLst>
              <a:ext uri="{FF2B5EF4-FFF2-40B4-BE49-F238E27FC236}">
                <a16:creationId xmlns:a16="http://schemas.microsoft.com/office/drawing/2014/main" id="{7A2A16FF-8DC4-4894-AF7A-177DFC8E9EDE}"/>
              </a:ext>
            </a:extLst>
          </p:cNvPr>
          <p:cNvSpPr/>
          <p:nvPr/>
        </p:nvSpPr>
        <p:spPr>
          <a:xfrm>
            <a:off x="8947790" y="6007100"/>
            <a:ext cx="3094155" cy="338554"/>
          </a:xfrm>
          <a:prstGeom prst="rect">
            <a:avLst/>
          </a:prstGeom>
        </p:spPr>
        <p:txBody>
          <a:bodyPr wrap="square">
            <a:spAutoFit/>
          </a:bodyPr>
          <a:lstStyle/>
          <a:p>
            <a:r>
              <a:rPr lang="en-US" sz="1600" dirty="0"/>
              <a:t>Huge reduction of </a:t>
            </a:r>
            <a:r>
              <a:rPr lang="en-US" sz="1600" dirty="0" err="1"/>
              <a:t>Nox</a:t>
            </a:r>
            <a:r>
              <a:rPr lang="en-US" sz="1600" dirty="0"/>
              <a:t>, PM and HC</a:t>
            </a:r>
          </a:p>
        </p:txBody>
      </p:sp>
    </p:spTree>
    <p:extLst>
      <p:ext uri="{BB962C8B-B14F-4D97-AF65-F5344CB8AC3E}">
        <p14:creationId xmlns:p14="http://schemas.microsoft.com/office/powerpoint/2010/main" val="133991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0BAC33-FF42-4682-8BBB-3FA939806A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10905" y="1487276"/>
            <a:ext cx="6497556" cy="3522823"/>
          </a:xfrm>
          <a:prstGeom prst="rect">
            <a:avLst/>
          </a:prstGeom>
          <a:ln>
            <a:noFill/>
          </a:ln>
        </p:spPr>
      </p:pic>
      <p:sp>
        <p:nvSpPr>
          <p:cNvPr id="6" name="TextBox 5">
            <a:extLst>
              <a:ext uri="{FF2B5EF4-FFF2-40B4-BE49-F238E27FC236}">
                <a16:creationId xmlns:a16="http://schemas.microsoft.com/office/drawing/2014/main" id="{5D80E068-233C-4A0E-B7D0-9ECFE90330CB}"/>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2</a:t>
            </a:r>
            <a:r>
              <a:rPr lang="en-US" b="1" dirty="0"/>
              <a:t>: Vehicle info screen</a:t>
            </a:r>
            <a:endParaRPr lang="en-IN" b="1" dirty="0"/>
          </a:p>
        </p:txBody>
      </p:sp>
      <p:sp>
        <p:nvSpPr>
          <p:cNvPr id="8" name="TextBox 7">
            <a:extLst>
              <a:ext uri="{FF2B5EF4-FFF2-40B4-BE49-F238E27FC236}">
                <a16:creationId xmlns:a16="http://schemas.microsoft.com/office/drawing/2014/main" id="{270BA69F-7B6A-4AF3-99E1-1CC49EBD3346}"/>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3" name="TextBox 12">
            <a:extLst>
              <a:ext uri="{FF2B5EF4-FFF2-40B4-BE49-F238E27FC236}">
                <a16:creationId xmlns:a16="http://schemas.microsoft.com/office/drawing/2014/main" id="{31DFCC3F-7C62-4685-85E1-8A0D4EFFCDC0}"/>
              </a:ext>
            </a:extLst>
          </p:cNvPr>
          <p:cNvSpPr txBox="1"/>
          <p:nvPr/>
        </p:nvSpPr>
        <p:spPr>
          <a:xfrm>
            <a:off x="7516837" y="1420837"/>
            <a:ext cx="4572001" cy="984885"/>
          </a:xfrm>
          <a:prstGeom prst="rect">
            <a:avLst/>
          </a:prstGeom>
          <a:noFill/>
          <a:ln>
            <a:noFill/>
          </a:ln>
        </p:spPr>
        <p:txBody>
          <a:bodyPr wrap="square" rtlCol="0">
            <a:spAutoFit/>
          </a:bodyPr>
          <a:lstStyle/>
          <a:p>
            <a:pPr fontAlgn="ctr"/>
            <a:r>
              <a:rPr lang="en-US" sz="1600" dirty="0"/>
              <a:t>The information available in the Vehicle info screen</a:t>
            </a:r>
          </a:p>
          <a:p>
            <a:pPr marL="800100" lvl="1" indent="-342900" fontAlgn="ctr">
              <a:buFont typeface="+mj-lt"/>
              <a:buAutoNum type="arabicPeriod"/>
            </a:pPr>
            <a:r>
              <a:rPr lang="en-US" sz="1400" dirty="0"/>
              <a:t>OIL PRESSURE in bar</a:t>
            </a:r>
          </a:p>
          <a:p>
            <a:pPr marL="800100" lvl="1" indent="-342900" fontAlgn="ctr">
              <a:buFont typeface="+mj-lt"/>
              <a:buAutoNum type="arabicPeriod"/>
            </a:pPr>
            <a:r>
              <a:rPr lang="en-US" sz="1400" dirty="0"/>
              <a:t>VEHICLE SPEED in km/h</a:t>
            </a:r>
          </a:p>
          <a:p>
            <a:pPr marL="800100" lvl="1" indent="-342900" fontAlgn="ctr">
              <a:buFont typeface="+mj-lt"/>
              <a:buAutoNum type="arabicPeriod"/>
            </a:pPr>
            <a:r>
              <a:rPr lang="en-US" sz="1400" dirty="0"/>
              <a:t>BATTERY VOLTAGE in V</a:t>
            </a:r>
          </a:p>
        </p:txBody>
      </p:sp>
      <p:sp>
        <p:nvSpPr>
          <p:cNvPr id="11" name="TextBox 10">
            <a:extLst>
              <a:ext uri="{FF2B5EF4-FFF2-40B4-BE49-F238E27FC236}">
                <a16:creationId xmlns:a16="http://schemas.microsoft.com/office/drawing/2014/main" id="{E56EF0CF-561C-4E21-B09A-C974CEE7EB76}"/>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sp>
        <p:nvSpPr>
          <p:cNvPr id="5" name="Rectangle: Rounded Corners 4">
            <a:extLst>
              <a:ext uri="{FF2B5EF4-FFF2-40B4-BE49-F238E27FC236}">
                <a16:creationId xmlns:a16="http://schemas.microsoft.com/office/drawing/2014/main" id="{EF96A2CA-DEAE-43CC-BD6C-78B184543145}"/>
              </a:ext>
            </a:extLst>
          </p:cNvPr>
          <p:cNvSpPr/>
          <p:nvPr/>
        </p:nvSpPr>
        <p:spPr>
          <a:xfrm>
            <a:off x="2869126" y="2868791"/>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Connector: Elbow 11">
            <a:extLst>
              <a:ext uri="{FF2B5EF4-FFF2-40B4-BE49-F238E27FC236}">
                <a16:creationId xmlns:a16="http://schemas.microsoft.com/office/drawing/2014/main" id="{46A9D29A-6A23-4D7B-B54D-530D3CDBF616}"/>
              </a:ext>
            </a:extLst>
          </p:cNvPr>
          <p:cNvCxnSpPr>
            <a:stCxn id="5" idx="2"/>
            <a:endCxn id="10" idx="1"/>
          </p:cNvCxnSpPr>
          <p:nvPr/>
        </p:nvCxnSpPr>
        <p:spPr>
          <a:xfrm rot="16200000" flipH="1">
            <a:off x="5378292" y="2188425"/>
            <a:ext cx="1406158" cy="4798890"/>
          </a:xfrm>
          <a:prstGeom prst="bentConnector2">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C72215F0-0D07-4577-9A99-F03EC6A4926F}"/>
              </a:ext>
            </a:extLst>
          </p:cNvPr>
          <p:cNvGrpSpPr/>
          <p:nvPr/>
        </p:nvGrpSpPr>
        <p:grpSpPr>
          <a:xfrm>
            <a:off x="8480816" y="4465730"/>
            <a:ext cx="2927664" cy="1650438"/>
            <a:chOff x="8480816" y="4465730"/>
            <a:chExt cx="2927664" cy="1650438"/>
          </a:xfrm>
        </p:grpSpPr>
        <p:pic>
          <p:nvPicPr>
            <p:cNvPr id="10" name="Picture 9">
              <a:extLst>
                <a:ext uri="{FF2B5EF4-FFF2-40B4-BE49-F238E27FC236}">
                  <a16:creationId xmlns:a16="http://schemas.microsoft.com/office/drawing/2014/main" id="{1E0CA7D3-0347-48A2-B453-99AA8208FD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0816" y="4465730"/>
              <a:ext cx="2917823" cy="1650438"/>
            </a:xfrm>
            <a:prstGeom prst="rect">
              <a:avLst/>
            </a:prstGeom>
          </p:spPr>
        </p:pic>
        <p:pic>
          <p:nvPicPr>
            <p:cNvPr id="16" name="Picture 15">
              <a:extLst>
                <a:ext uri="{FF2B5EF4-FFF2-40B4-BE49-F238E27FC236}">
                  <a16:creationId xmlns:a16="http://schemas.microsoft.com/office/drawing/2014/main" id="{451ACCA9-6F03-4B85-B707-4B92F40B3E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9247" b="16748"/>
            <a:stretch/>
          </p:blipFill>
          <p:spPr>
            <a:xfrm>
              <a:off x="8490657" y="5150525"/>
              <a:ext cx="2917823" cy="396196"/>
            </a:xfrm>
            <a:prstGeom prst="rect">
              <a:avLst/>
            </a:prstGeom>
          </p:spPr>
        </p:pic>
        <p:pic>
          <p:nvPicPr>
            <p:cNvPr id="19" name="Picture 18">
              <a:extLst>
                <a:ext uri="{FF2B5EF4-FFF2-40B4-BE49-F238E27FC236}">
                  <a16:creationId xmlns:a16="http://schemas.microsoft.com/office/drawing/2014/main" id="{BF39701F-98D0-4D63-B93A-09859FAC0B24}"/>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t="57209" b="15467"/>
            <a:stretch/>
          </p:blipFill>
          <p:spPr>
            <a:xfrm>
              <a:off x="8480816" y="5506968"/>
              <a:ext cx="2927664" cy="364921"/>
            </a:xfrm>
            <a:prstGeom prst="rect">
              <a:avLst/>
            </a:prstGeom>
          </p:spPr>
        </p:pic>
      </p:grpSp>
      <p:grpSp>
        <p:nvGrpSpPr>
          <p:cNvPr id="20" name="Group 19">
            <a:extLst>
              <a:ext uri="{FF2B5EF4-FFF2-40B4-BE49-F238E27FC236}">
                <a16:creationId xmlns:a16="http://schemas.microsoft.com/office/drawing/2014/main" id="{1D83E537-E1C9-4FEF-8801-A05758E0F0D3}"/>
              </a:ext>
            </a:extLst>
          </p:cNvPr>
          <p:cNvGrpSpPr/>
          <p:nvPr/>
        </p:nvGrpSpPr>
        <p:grpSpPr>
          <a:xfrm>
            <a:off x="2955507" y="2938938"/>
            <a:ext cx="1407946" cy="878050"/>
            <a:chOff x="8480816" y="4465730"/>
            <a:chExt cx="2917823" cy="1650438"/>
          </a:xfrm>
        </p:grpSpPr>
        <p:pic>
          <p:nvPicPr>
            <p:cNvPr id="21" name="Picture 20">
              <a:extLst>
                <a:ext uri="{FF2B5EF4-FFF2-40B4-BE49-F238E27FC236}">
                  <a16:creationId xmlns:a16="http://schemas.microsoft.com/office/drawing/2014/main" id="{BF9B8446-BC6F-4F58-84AF-6F9DC916B4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0816" y="4465730"/>
              <a:ext cx="2917823" cy="1650438"/>
            </a:xfrm>
            <a:prstGeom prst="rect">
              <a:avLst/>
            </a:prstGeom>
          </p:spPr>
        </p:pic>
        <p:pic>
          <p:nvPicPr>
            <p:cNvPr id="22" name="Picture 21">
              <a:extLst>
                <a:ext uri="{FF2B5EF4-FFF2-40B4-BE49-F238E27FC236}">
                  <a16:creationId xmlns:a16="http://schemas.microsoft.com/office/drawing/2014/main" id="{EE794525-9312-4F8E-8987-3212481437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9247" b="16748"/>
            <a:stretch/>
          </p:blipFill>
          <p:spPr>
            <a:xfrm>
              <a:off x="8490656" y="5150524"/>
              <a:ext cx="2907983" cy="394859"/>
            </a:xfrm>
            <a:prstGeom prst="rect">
              <a:avLst/>
            </a:prstGeom>
          </p:spPr>
        </p:pic>
        <p:pic>
          <p:nvPicPr>
            <p:cNvPr id="23" name="Picture 22">
              <a:extLst>
                <a:ext uri="{FF2B5EF4-FFF2-40B4-BE49-F238E27FC236}">
                  <a16:creationId xmlns:a16="http://schemas.microsoft.com/office/drawing/2014/main" id="{D44EB3E9-22AB-4171-9D6F-53C956D7DF6D}"/>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t="57209" b="15467"/>
            <a:stretch/>
          </p:blipFill>
          <p:spPr>
            <a:xfrm>
              <a:off x="8480816" y="5545382"/>
              <a:ext cx="2907983" cy="323734"/>
            </a:xfrm>
            <a:prstGeom prst="rect">
              <a:avLst/>
            </a:prstGeom>
          </p:spPr>
        </p:pic>
      </p:grpSp>
    </p:spTree>
    <p:extLst>
      <p:ext uri="{BB962C8B-B14F-4D97-AF65-F5344CB8AC3E}">
        <p14:creationId xmlns:p14="http://schemas.microsoft.com/office/powerpoint/2010/main" val="1322506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9D2528F-E61F-4F52-A493-1B15F6B4B5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362779" y="1535402"/>
            <a:ext cx="6497556" cy="3522823"/>
          </a:xfrm>
          <a:prstGeom prst="rect">
            <a:avLst/>
          </a:prstGeom>
          <a:ln>
            <a:noFill/>
          </a:ln>
        </p:spPr>
      </p:pic>
      <p:sp>
        <p:nvSpPr>
          <p:cNvPr id="6" name="TextBox 5">
            <a:extLst>
              <a:ext uri="{FF2B5EF4-FFF2-40B4-BE49-F238E27FC236}">
                <a16:creationId xmlns:a16="http://schemas.microsoft.com/office/drawing/2014/main" id="{2F894A1A-3ACD-4F7E-992E-25FC49EFC0B2}"/>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3</a:t>
            </a:r>
            <a:r>
              <a:rPr lang="en-US" b="1" dirty="0"/>
              <a:t>: Trip 1 details screen</a:t>
            </a:r>
            <a:endParaRPr lang="en-IN" b="1" dirty="0"/>
          </a:p>
        </p:txBody>
      </p:sp>
      <p:sp>
        <p:nvSpPr>
          <p:cNvPr id="8" name="TextBox 7">
            <a:extLst>
              <a:ext uri="{FF2B5EF4-FFF2-40B4-BE49-F238E27FC236}">
                <a16:creationId xmlns:a16="http://schemas.microsoft.com/office/drawing/2014/main" id="{8054751D-3F26-44F3-B127-046B249F5054}"/>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5" name="TextBox 14">
            <a:extLst>
              <a:ext uri="{FF2B5EF4-FFF2-40B4-BE49-F238E27FC236}">
                <a16:creationId xmlns:a16="http://schemas.microsoft.com/office/drawing/2014/main" id="{1E54AADC-CFF3-4A63-A802-6C858E6BD561}"/>
              </a:ext>
            </a:extLst>
          </p:cNvPr>
          <p:cNvSpPr txBox="1"/>
          <p:nvPr/>
        </p:nvSpPr>
        <p:spPr>
          <a:xfrm>
            <a:off x="569563" y="5623340"/>
            <a:ext cx="5526437" cy="338554"/>
          </a:xfrm>
          <a:prstGeom prst="rect">
            <a:avLst/>
          </a:prstGeom>
          <a:noFill/>
          <a:ln>
            <a:solidFill>
              <a:schemeClr val="tx1"/>
            </a:solidFill>
          </a:ln>
        </p:spPr>
        <p:txBody>
          <a:bodyPr wrap="square" rtlCol="0">
            <a:spAutoFit/>
          </a:bodyPr>
          <a:lstStyle/>
          <a:p>
            <a:r>
              <a:rPr lang="en-US" sz="1600" dirty="0"/>
              <a:t>In Trip 1 details screen, hold SET button to reset the values.</a:t>
            </a:r>
            <a:endParaRPr lang="en-IN" sz="1600" dirty="0"/>
          </a:p>
        </p:txBody>
      </p:sp>
      <p:sp>
        <p:nvSpPr>
          <p:cNvPr id="16" name="TextBox 15">
            <a:extLst>
              <a:ext uri="{FF2B5EF4-FFF2-40B4-BE49-F238E27FC236}">
                <a16:creationId xmlns:a16="http://schemas.microsoft.com/office/drawing/2014/main" id="{7AEA15CC-9324-40A9-9834-72131924FD6A}"/>
              </a:ext>
            </a:extLst>
          </p:cNvPr>
          <p:cNvSpPr txBox="1"/>
          <p:nvPr/>
        </p:nvSpPr>
        <p:spPr>
          <a:xfrm>
            <a:off x="7516837" y="1420837"/>
            <a:ext cx="4572001" cy="1015663"/>
          </a:xfrm>
          <a:prstGeom prst="rect">
            <a:avLst/>
          </a:prstGeom>
          <a:noFill/>
          <a:ln>
            <a:noFill/>
          </a:ln>
        </p:spPr>
        <p:txBody>
          <a:bodyPr wrap="square" rtlCol="0">
            <a:spAutoFit/>
          </a:bodyPr>
          <a:lstStyle/>
          <a:p>
            <a:pPr fontAlgn="ctr"/>
            <a:r>
              <a:rPr lang="en-US" sz="1600" dirty="0"/>
              <a:t>The following information are displayed in the Trip 1 details screen</a:t>
            </a:r>
          </a:p>
          <a:p>
            <a:pPr marL="800100" lvl="1" indent="-342900" fontAlgn="ctr">
              <a:buFont typeface="+mj-lt"/>
              <a:buAutoNum type="arabicPeriod"/>
            </a:pPr>
            <a:r>
              <a:rPr lang="en-US" sz="1400" dirty="0"/>
              <a:t>DISTANCE covered in km</a:t>
            </a:r>
          </a:p>
          <a:p>
            <a:pPr marL="800100" lvl="1" indent="-342900" fontAlgn="ctr">
              <a:buFont typeface="+mj-lt"/>
              <a:buAutoNum type="arabicPeriod"/>
            </a:pPr>
            <a:r>
              <a:rPr lang="en-US" sz="1400" dirty="0"/>
              <a:t>FUEL ECONOMY in km/L</a:t>
            </a:r>
          </a:p>
        </p:txBody>
      </p:sp>
      <p:sp>
        <p:nvSpPr>
          <p:cNvPr id="17" name="TextBox 16">
            <a:extLst>
              <a:ext uri="{FF2B5EF4-FFF2-40B4-BE49-F238E27FC236}">
                <a16:creationId xmlns:a16="http://schemas.microsoft.com/office/drawing/2014/main" id="{EB75D454-D2AC-460A-A233-06A69FD06866}"/>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pic>
        <p:nvPicPr>
          <p:cNvPr id="13" name="Picture 12">
            <a:extLst>
              <a:ext uri="{FF2B5EF4-FFF2-40B4-BE49-F238E27FC236}">
                <a16:creationId xmlns:a16="http://schemas.microsoft.com/office/drawing/2014/main" id="{0957C544-D5E1-414D-BCDE-621FC83794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10156" y="3004934"/>
            <a:ext cx="1396448" cy="874738"/>
          </a:xfrm>
          <a:prstGeom prst="rect">
            <a:avLst/>
          </a:prstGeom>
        </p:spPr>
      </p:pic>
      <p:grpSp>
        <p:nvGrpSpPr>
          <p:cNvPr id="9" name="Group 8">
            <a:extLst>
              <a:ext uri="{FF2B5EF4-FFF2-40B4-BE49-F238E27FC236}">
                <a16:creationId xmlns:a16="http://schemas.microsoft.com/office/drawing/2014/main" id="{6D70D186-F159-4C1B-A8F5-326DFF870625}"/>
              </a:ext>
            </a:extLst>
          </p:cNvPr>
          <p:cNvGrpSpPr/>
          <p:nvPr/>
        </p:nvGrpSpPr>
        <p:grpSpPr>
          <a:xfrm>
            <a:off x="2060705" y="4198709"/>
            <a:ext cx="1248230" cy="1386007"/>
            <a:chOff x="1774971" y="3855720"/>
            <a:chExt cx="1248230" cy="1386007"/>
          </a:xfrm>
        </p:grpSpPr>
        <p:sp>
          <p:nvSpPr>
            <p:cNvPr id="10" name="Oval 9">
              <a:extLst>
                <a:ext uri="{FF2B5EF4-FFF2-40B4-BE49-F238E27FC236}">
                  <a16:creationId xmlns:a16="http://schemas.microsoft.com/office/drawing/2014/main" id="{30412DEE-11B2-469D-B618-989EC2BB38E3}"/>
                </a:ext>
              </a:extLst>
            </p:cNvPr>
            <p:cNvSpPr/>
            <p:nvPr/>
          </p:nvSpPr>
          <p:spPr>
            <a:xfrm>
              <a:off x="2245473" y="3855720"/>
              <a:ext cx="307227" cy="313702"/>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id="{50E4DD31-EF7A-4CEA-A8AA-486DECCDAF1A}"/>
                </a:ext>
              </a:extLst>
            </p:cNvPr>
            <p:cNvCxnSpPr>
              <a:cxnSpLocks/>
              <a:stCxn id="10" idx="4"/>
              <a:endCxn id="12" idx="0"/>
            </p:cNvCxnSpPr>
            <p:nvPr/>
          </p:nvCxnSpPr>
          <p:spPr>
            <a:xfrm flipH="1">
              <a:off x="2399086" y="4169422"/>
              <a:ext cx="1" cy="727996"/>
            </a:xfrm>
            <a:prstGeom prst="straightConnector1">
              <a:avLst/>
            </a:prstGeom>
            <a:ln w="190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DCE643-EB9C-471D-850B-DC7E868FB709}"/>
                </a:ext>
              </a:extLst>
            </p:cNvPr>
            <p:cNvSpPr txBox="1"/>
            <p:nvPr/>
          </p:nvSpPr>
          <p:spPr>
            <a:xfrm>
              <a:off x="1774971" y="4933950"/>
              <a:ext cx="1248230" cy="307777"/>
            </a:xfrm>
            <a:prstGeom prst="rect">
              <a:avLst/>
            </a:prstGeom>
            <a:noFill/>
            <a:ln>
              <a:solidFill>
                <a:schemeClr val="tx1"/>
              </a:solidFill>
            </a:ln>
          </p:spPr>
          <p:txBody>
            <a:bodyPr wrap="square" rtlCol="0">
              <a:spAutoFit/>
            </a:bodyPr>
            <a:lstStyle/>
            <a:p>
              <a:pPr algn="ctr"/>
              <a:r>
                <a:rPr lang="en-US" sz="1400" dirty="0"/>
                <a:t>SET button</a:t>
              </a:r>
              <a:endParaRPr lang="en-IN" sz="1400" dirty="0"/>
            </a:p>
          </p:txBody>
        </p:sp>
      </p:grpSp>
      <p:sp>
        <p:nvSpPr>
          <p:cNvPr id="5" name="Rectangle: Rounded Corners 4">
            <a:extLst>
              <a:ext uri="{FF2B5EF4-FFF2-40B4-BE49-F238E27FC236}">
                <a16:creationId xmlns:a16="http://schemas.microsoft.com/office/drawing/2014/main" id="{592CE7B2-5E3E-4464-946A-9A241818DD1A}"/>
              </a:ext>
            </a:extLst>
          </p:cNvPr>
          <p:cNvSpPr/>
          <p:nvPr/>
        </p:nvSpPr>
        <p:spPr>
          <a:xfrm>
            <a:off x="2829198" y="2911839"/>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Connector: Elbow 17">
            <a:extLst>
              <a:ext uri="{FF2B5EF4-FFF2-40B4-BE49-F238E27FC236}">
                <a16:creationId xmlns:a16="http://schemas.microsoft.com/office/drawing/2014/main" id="{619FC8AE-C1FB-4D6E-8162-BC68F1DD5363}"/>
              </a:ext>
            </a:extLst>
          </p:cNvPr>
          <p:cNvCxnSpPr>
            <a:cxnSpLocks/>
            <a:endCxn id="14" idx="1"/>
          </p:cNvCxnSpPr>
          <p:nvPr/>
        </p:nvCxnSpPr>
        <p:spPr>
          <a:xfrm>
            <a:off x="4454798" y="3339629"/>
            <a:ext cx="3193182" cy="89371"/>
          </a:xfrm>
          <a:prstGeom prst="bentConnector3">
            <a:avLst>
              <a:gd name="adj1" fmla="val -23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9F91091-44B3-428D-8B54-BED8C307AFA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47980" y="2706671"/>
            <a:ext cx="2674006" cy="1444658"/>
          </a:xfrm>
          <a:prstGeom prst="rect">
            <a:avLst/>
          </a:prstGeom>
        </p:spPr>
      </p:pic>
    </p:spTree>
    <p:extLst>
      <p:ext uri="{BB962C8B-B14F-4D97-AF65-F5344CB8AC3E}">
        <p14:creationId xmlns:p14="http://schemas.microsoft.com/office/powerpoint/2010/main" val="391622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672CEE8-3C87-461E-B398-13CCE045B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378821" y="1342898"/>
            <a:ext cx="6497556" cy="3522823"/>
          </a:xfrm>
          <a:prstGeom prst="rect">
            <a:avLst/>
          </a:prstGeom>
          <a:ln>
            <a:noFill/>
          </a:ln>
        </p:spPr>
      </p:pic>
      <p:sp>
        <p:nvSpPr>
          <p:cNvPr id="6" name="TextBox 5">
            <a:extLst>
              <a:ext uri="{FF2B5EF4-FFF2-40B4-BE49-F238E27FC236}">
                <a16:creationId xmlns:a16="http://schemas.microsoft.com/office/drawing/2014/main" id="{456AC3B7-1552-4522-AE6B-BAD2BD2B8FF3}"/>
              </a:ext>
            </a:extLst>
          </p:cNvPr>
          <p:cNvSpPr txBox="1"/>
          <p:nvPr/>
        </p:nvSpPr>
        <p:spPr>
          <a:xfrm>
            <a:off x="7647980" y="475715"/>
            <a:ext cx="3635830" cy="369332"/>
          </a:xfrm>
          <a:prstGeom prst="rect">
            <a:avLst/>
          </a:prstGeom>
          <a:noFill/>
        </p:spPr>
        <p:txBody>
          <a:bodyPr wrap="square" rtlCol="0">
            <a:spAutoFit/>
          </a:bodyPr>
          <a:lstStyle/>
          <a:p>
            <a:pPr algn="ctr"/>
            <a:r>
              <a:rPr lang="en-US" b="1" dirty="0"/>
              <a:t>Screen </a:t>
            </a:r>
            <a:r>
              <a:rPr lang="en-US" b="1" dirty="0">
                <a:solidFill>
                  <a:srgbClr val="0070C0"/>
                </a:solidFill>
              </a:rPr>
              <a:t>4</a:t>
            </a:r>
            <a:r>
              <a:rPr lang="en-US" b="1" dirty="0"/>
              <a:t>: Trip 2 details screen</a:t>
            </a:r>
            <a:endParaRPr lang="en-IN" b="1" dirty="0"/>
          </a:p>
        </p:txBody>
      </p:sp>
      <p:sp>
        <p:nvSpPr>
          <p:cNvPr id="8" name="TextBox 7">
            <a:extLst>
              <a:ext uri="{FF2B5EF4-FFF2-40B4-BE49-F238E27FC236}">
                <a16:creationId xmlns:a16="http://schemas.microsoft.com/office/drawing/2014/main" id="{77C84B8E-8659-4B15-B233-229801B23730}"/>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21" name="TextBox 20">
            <a:extLst>
              <a:ext uri="{FF2B5EF4-FFF2-40B4-BE49-F238E27FC236}">
                <a16:creationId xmlns:a16="http://schemas.microsoft.com/office/drawing/2014/main" id="{03CFE5BC-41E3-479B-81E0-578ADC61EC5C}"/>
              </a:ext>
            </a:extLst>
          </p:cNvPr>
          <p:cNvSpPr txBox="1"/>
          <p:nvPr/>
        </p:nvSpPr>
        <p:spPr>
          <a:xfrm>
            <a:off x="520260" y="5567519"/>
            <a:ext cx="5526437" cy="338554"/>
          </a:xfrm>
          <a:prstGeom prst="rect">
            <a:avLst/>
          </a:prstGeom>
          <a:noFill/>
          <a:ln>
            <a:solidFill>
              <a:schemeClr val="tx1"/>
            </a:solidFill>
          </a:ln>
        </p:spPr>
        <p:txBody>
          <a:bodyPr wrap="square" rtlCol="0">
            <a:spAutoFit/>
          </a:bodyPr>
          <a:lstStyle/>
          <a:p>
            <a:r>
              <a:rPr lang="en-US" sz="1600" dirty="0"/>
              <a:t>In Trip 2 details screen, hold SET button to reset the values.</a:t>
            </a:r>
            <a:endParaRPr lang="en-IN" sz="1600" dirty="0"/>
          </a:p>
        </p:txBody>
      </p:sp>
      <p:sp>
        <p:nvSpPr>
          <p:cNvPr id="23" name="TextBox 22">
            <a:extLst>
              <a:ext uri="{FF2B5EF4-FFF2-40B4-BE49-F238E27FC236}">
                <a16:creationId xmlns:a16="http://schemas.microsoft.com/office/drawing/2014/main" id="{E325EDCE-852C-4137-A63D-1BB11F00F3CE}"/>
              </a:ext>
            </a:extLst>
          </p:cNvPr>
          <p:cNvSpPr txBox="1"/>
          <p:nvPr/>
        </p:nvSpPr>
        <p:spPr>
          <a:xfrm>
            <a:off x="7516837" y="1420837"/>
            <a:ext cx="4572001" cy="1015663"/>
          </a:xfrm>
          <a:prstGeom prst="rect">
            <a:avLst/>
          </a:prstGeom>
          <a:noFill/>
          <a:ln>
            <a:noFill/>
          </a:ln>
        </p:spPr>
        <p:txBody>
          <a:bodyPr wrap="square" rtlCol="0">
            <a:spAutoFit/>
          </a:bodyPr>
          <a:lstStyle/>
          <a:p>
            <a:pPr fontAlgn="ctr"/>
            <a:r>
              <a:rPr lang="en-US" sz="1600" dirty="0"/>
              <a:t>The following information are displayed in the Trip 2 details screen</a:t>
            </a:r>
          </a:p>
          <a:p>
            <a:pPr marL="800100" lvl="1" indent="-342900" fontAlgn="ctr">
              <a:buFont typeface="+mj-lt"/>
              <a:buAutoNum type="arabicPeriod"/>
            </a:pPr>
            <a:r>
              <a:rPr lang="en-US" sz="1400" dirty="0"/>
              <a:t>DISTANCE covered in km</a:t>
            </a:r>
          </a:p>
          <a:p>
            <a:pPr marL="800100" lvl="1" indent="-342900" fontAlgn="ctr">
              <a:buFont typeface="+mj-lt"/>
              <a:buAutoNum type="arabicPeriod"/>
            </a:pPr>
            <a:r>
              <a:rPr lang="en-US" sz="1400" dirty="0"/>
              <a:t>FUEL ECONOMY in km/L</a:t>
            </a:r>
          </a:p>
        </p:txBody>
      </p:sp>
      <p:sp>
        <p:nvSpPr>
          <p:cNvPr id="22" name="TextBox 21">
            <a:extLst>
              <a:ext uri="{FF2B5EF4-FFF2-40B4-BE49-F238E27FC236}">
                <a16:creationId xmlns:a16="http://schemas.microsoft.com/office/drawing/2014/main" id="{2E628A03-7F25-4EA6-AC67-36ADE5F74F49}"/>
              </a:ext>
            </a:extLst>
          </p:cNvPr>
          <p:cNvSpPr txBox="1"/>
          <p:nvPr/>
        </p:nvSpPr>
        <p:spPr>
          <a:xfrm>
            <a:off x="1495840" y="251792"/>
            <a:ext cx="4835939"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4"/>
            </a:pPr>
            <a:r>
              <a:rPr lang="en-US" sz="2000" dirty="0"/>
              <a:t>LCD screen navigation</a:t>
            </a:r>
            <a:endParaRPr lang="en-US" sz="2000" b="1" dirty="0"/>
          </a:p>
        </p:txBody>
      </p:sp>
      <p:pic>
        <p:nvPicPr>
          <p:cNvPr id="15" name="Picture 14">
            <a:extLst>
              <a:ext uri="{FF2B5EF4-FFF2-40B4-BE49-F238E27FC236}">
                <a16:creationId xmlns:a16="http://schemas.microsoft.com/office/drawing/2014/main" id="{D7120E4C-38CF-4C21-9375-525BD4DAE8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37578" y="2831136"/>
            <a:ext cx="1448349" cy="796592"/>
          </a:xfrm>
          <a:prstGeom prst="rect">
            <a:avLst/>
          </a:prstGeom>
        </p:spPr>
      </p:pic>
      <p:sp>
        <p:nvSpPr>
          <p:cNvPr id="5" name="Rectangle: Rounded Corners 4">
            <a:extLst>
              <a:ext uri="{FF2B5EF4-FFF2-40B4-BE49-F238E27FC236}">
                <a16:creationId xmlns:a16="http://schemas.microsoft.com/office/drawing/2014/main" id="{8DBCC35B-A080-44C4-9E80-6B91E436694B}"/>
              </a:ext>
            </a:extLst>
          </p:cNvPr>
          <p:cNvSpPr/>
          <p:nvPr/>
        </p:nvSpPr>
        <p:spPr>
          <a:xfrm>
            <a:off x="2819036" y="2721432"/>
            <a:ext cx="1625600" cy="1016000"/>
          </a:xfrm>
          <a:prstGeom prst="round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4CE5270A-EBEC-45EB-AE01-6257CE36EBB9}"/>
              </a:ext>
            </a:extLst>
          </p:cNvPr>
          <p:cNvGrpSpPr/>
          <p:nvPr/>
        </p:nvGrpSpPr>
        <p:grpSpPr>
          <a:xfrm>
            <a:off x="2099416" y="4064016"/>
            <a:ext cx="1248230" cy="1386007"/>
            <a:chOff x="1774971" y="3855720"/>
            <a:chExt cx="1248230" cy="1386007"/>
          </a:xfrm>
        </p:grpSpPr>
        <p:sp>
          <p:nvSpPr>
            <p:cNvPr id="18" name="Oval 17">
              <a:extLst>
                <a:ext uri="{FF2B5EF4-FFF2-40B4-BE49-F238E27FC236}">
                  <a16:creationId xmlns:a16="http://schemas.microsoft.com/office/drawing/2014/main" id="{8DD34E4E-21D8-42EA-BA66-8E1D8BA26093}"/>
                </a:ext>
              </a:extLst>
            </p:cNvPr>
            <p:cNvSpPr/>
            <p:nvPr/>
          </p:nvSpPr>
          <p:spPr>
            <a:xfrm>
              <a:off x="2245473" y="3855720"/>
              <a:ext cx="307227" cy="31370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Arrow Connector 18">
              <a:extLst>
                <a:ext uri="{FF2B5EF4-FFF2-40B4-BE49-F238E27FC236}">
                  <a16:creationId xmlns:a16="http://schemas.microsoft.com/office/drawing/2014/main" id="{97B00AFC-920E-44E4-9F93-0A11AB4A6D0A}"/>
                </a:ext>
              </a:extLst>
            </p:cNvPr>
            <p:cNvCxnSpPr>
              <a:cxnSpLocks/>
              <a:stCxn id="18" idx="4"/>
              <a:endCxn id="20" idx="0"/>
            </p:cNvCxnSpPr>
            <p:nvPr/>
          </p:nvCxnSpPr>
          <p:spPr>
            <a:xfrm flipH="1">
              <a:off x="2399086" y="4169422"/>
              <a:ext cx="1" cy="72799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CE0E19B-BC6B-4FEC-AA2E-D66E21045B61}"/>
                </a:ext>
              </a:extLst>
            </p:cNvPr>
            <p:cNvSpPr txBox="1"/>
            <p:nvPr/>
          </p:nvSpPr>
          <p:spPr>
            <a:xfrm>
              <a:off x="1774971" y="4933950"/>
              <a:ext cx="1248230" cy="307777"/>
            </a:xfrm>
            <a:prstGeom prst="rect">
              <a:avLst/>
            </a:prstGeom>
            <a:noFill/>
            <a:ln>
              <a:solidFill>
                <a:schemeClr val="tx1"/>
              </a:solidFill>
            </a:ln>
          </p:spPr>
          <p:txBody>
            <a:bodyPr wrap="square" rtlCol="0">
              <a:spAutoFit/>
            </a:bodyPr>
            <a:lstStyle/>
            <a:p>
              <a:pPr algn="ctr"/>
              <a:r>
                <a:rPr lang="en-US" sz="1400" dirty="0"/>
                <a:t>SET button</a:t>
              </a:r>
              <a:endParaRPr lang="en-IN" sz="1400" dirty="0"/>
            </a:p>
          </p:txBody>
        </p:sp>
      </p:grpSp>
      <p:cxnSp>
        <p:nvCxnSpPr>
          <p:cNvPr id="24" name="Connector: Elbow 23">
            <a:extLst>
              <a:ext uri="{FF2B5EF4-FFF2-40B4-BE49-F238E27FC236}">
                <a16:creationId xmlns:a16="http://schemas.microsoft.com/office/drawing/2014/main" id="{DB4CF52F-8E84-4FD9-A9E2-2B8B0F375927}"/>
              </a:ext>
            </a:extLst>
          </p:cNvPr>
          <p:cNvCxnSpPr>
            <a:cxnSpLocks/>
            <a:endCxn id="16" idx="1"/>
          </p:cNvCxnSpPr>
          <p:nvPr/>
        </p:nvCxnSpPr>
        <p:spPr>
          <a:xfrm>
            <a:off x="4444636" y="3382021"/>
            <a:ext cx="3203344" cy="12700"/>
          </a:xfrm>
          <a:prstGeom prst="bentConnector3">
            <a:avLst>
              <a:gd name="adj1" fmla="val 92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5385AF-5782-469D-AA8D-E1015A29F5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47980" y="2627678"/>
            <a:ext cx="2743065" cy="1508686"/>
          </a:xfrm>
          <a:prstGeom prst="rect">
            <a:avLst/>
          </a:prstGeom>
        </p:spPr>
      </p:pic>
    </p:spTree>
    <p:extLst>
      <p:ext uri="{BB962C8B-B14F-4D97-AF65-F5344CB8AC3E}">
        <p14:creationId xmlns:p14="http://schemas.microsoft.com/office/powerpoint/2010/main" val="32557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68F98-83B1-462B-B9BF-10A9B0295B2F}"/>
              </a:ext>
            </a:extLst>
          </p:cNvPr>
          <p:cNvSpPr txBox="1"/>
          <p:nvPr/>
        </p:nvSpPr>
        <p:spPr>
          <a:xfrm>
            <a:off x="1495840" y="251792"/>
            <a:ext cx="6311729" cy="830997"/>
          </a:xfrm>
          <a:prstGeom prst="rect">
            <a:avLst/>
          </a:prstGeom>
          <a:noFill/>
        </p:spPr>
        <p:txBody>
          <a:bodyPr wrap="square" rtlCol="0">
            <a:spAutoFit/>
          </a:bodyPr>
          <a:lstStyle/>
          <a:p>
            <a:r>
              <a:rPr lang="en-US" sz="2800" b="1" dirty="0"/>
              <a:t>Switches and control</a:t>
            </a:r>
          </a:p>
          <a:p>
            <a:pPr marL="514350" indent="-514350">
              <a:buFont typeface="+mj-lt"/>
              <a:buAutoNum type="romanUcPeriod"/>
            </a:pPr>
            <a:r>
              <a:rPr lang="en-US" sz="2000" dirty="0"/>
              <a:t>Exhaust Brake Actuation</a:t>
            </a:r>
            <a:endParaRPr lang="en-US" sz="2800" b="1" dirty="0"/>
          </a:p>
        </p:txBody>
      </p:sp>
      <p:sp>
        <p:nvSpPr>
          <p:cNvPr id="5" name="TextBox 4">
            <a:extLst>
              <a:ext uri="{FF2B5EF4-FFF2-40B4-BE49-F238E27FC236}">
                <a16:creationId xmlns:a16="http://schemas.microsoft.com/office/drawing/2014/main" id="{0DA39494-C3DD-4734-BD5A-7BB1DD598CD3}"/>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7" name="TextBox 6">
            <a:extLst>
              <a:ext uri="{FF2B5EF4-FFF2-40B4-BE49-F238E27FC236}">
                <a16:creationId xmlns:a16="http://schemas.microsoft.com/office/drawing/2014/main" id="{C5FD528A-DF75-4088-90D0-358B85E454F5}"/>
              </a:ext>
            </a:extLst>
          </p:cNvPr>
          <p:cNvSpPr txBox="1"/>
          <p:nvPr/>
        </p:nvSpPr>
        <p:spPr>
          <a:xfrm>
            <a:off x="1267710" y="1142478"/>
            <a:ext cx="10709431" cy="440120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All BS6 Vehicles are equipped with Exhaust Brake. It is fitted after the Turbocharger in Exhaust line.</a:t>
            </a:r>
          </a:p>
          <a:p>
            <a:pPr marL="285750" lvl="0" indent="-285750">
              <a:buFont typeface="Arial" panose="020B0604020202020204" pitchFamily="34" charset="0"/>
              <a:buChar char="•"/>
            </a:pPr>
            <a:r>
              <a:rPr lang="en-US" sz="2000" dirty="0"/>
              <a:t>Exhaust Brake aids in controlling the Engine RPM while driving downhill.</a:t>
            </a:r>
          </a:p>
          <a:p>
            <a:pPr marL="285750" lvl="0" indent="-285750">
              <a:buFont typeface="Arial" panose="020B0604020202020204" pitchFamily="34" charset="0"/>
              <a:buChar char="•"/>
            </a:pPr>
            <a:r>
              <a:rPr lang="en-US" sz="2000" dirty="0"/>
              <a:t>Exhaust Brake is controlled by ECU (Engine Control Unit)</a:t>
            </a:r>
          </a:p>
          <a:p>
            <a:pPr marL="285750" lvl="0" indent="-285750">
              <a:buFont typeface="Arial" panose="020B0604020202020204" pitchFamily="34" charset="0"/>
              <a:buChar char="•"/>
            </a:pPr>
            <a:r>
              <a:rPr lang="en-US" sz="2000" dirty="0"/>
              <a:t>It works on its own at following conditions</a:t>
            </a:r>
          </a:p>
          <a:p>
            <a:r>
              <a:rPr lang="en-US" sz="2000" dirty="0">
                <a:solidFill>
                  <a:schemeClr val="accent1"/>
                </a:solidFill>
              </a:rPr>
              <a:t>      </a:t>
            </a:r>
            <a:r>
              <a:rPr lang="en-US" sz="2000" b="1" dirty="0">
                <a:solidFill>
                  <a:schemeClr val="accent1"/>
                </a:solidFill>
              </a:rPr>
              <a:t>When </a:t>
            </a:r>
            <a:r>
              <a:rPr lang="en-US" sz="2000" dirty="0">
                <a:solidFill>
                  <a:schemeClr val="accent1"/>
                </a:solidFill>
              </a:rPr>
              <a:t>Downhill Support Switch is </a:t>
            </a:r>
            <a:r>
              <a:rPr lang="en-US" sz="2000" b="1" dirty="0">
                <a:solidFill>
                  <a:schemeClr val="accent1"/>
                </a:solidFill>
              </a:rPr>
              <a:t>ON</a:t>
            </a:r>
            <a:r>
              <a:rPr lang="en-US" sz="2000" dirty="0">
                <a:solidFill>
                  <a:schemeClr val="accent1"/>
                </a:solidFill>
              </a:rPr>
              <a:t> (Provided in Dashboard with         symbol)</a:t>
            </a:r>
          </a:p>
          <a:p>
            <a:pPr marL="742950" lvl="1" indent="-285750">
              <a:buFont typeface="Arial" panose="020B0604020202020204" pitchFamily="34" charset="0"/>
              <a:buChar char="•"/>
            </a:pPr>
            <a:r>
              <a:rPr lang="en-US" sz="2000" dirty="0"/>
              <a:t>It works above 1800 rpm</a:t>
            </a:r>
            <a:r>
              <a:rPr lang="en-US" sz="2000" dirty="0">
                <a:solidFill>
                  <a:schemeClr val="accent1"/>
                </a:solidFill>
              </a:rPr>
              <a:t> though the Service Brake is not pressed and the Accelerator pedal is not pressed</a:t>
            </a:r>
            <a:endParaRPr lang="en-US" sz="2000" dirty="0"/>
          </a:p>
          <a:p>
            <a:pPr lvl="1"/>
            <a:r>
              <a:rPr lang="en-US" sz="2000" b="1" dirty="0"/>
              <a:t>When </a:t>
            </a:r>
            <a:r>
              <a:rPr lang="en-US" sz="2000" dirty="0">
                <a:solidFill>
                  <a:schemeClr val="accent1"/>
                </a:solidFill>
              </a:rPr>
              <a:t>Downhill Support Switch is </a:t>
            </a:r>
            <a:r>
              <a:rPr lang="en-US" sz="2000" b="1" dirty="0">
                <a:solidFill>
                  <a:schemeClr val="accent1"/>
                </a:solidFill>
              </a:rPr>
              <a:t>ON or OFF </a:t>
            </a:r>
            <a:r>
              <a:rPr lang="en-US" sz="2000" dirty="0"/>
              <a:t>(Provided in Dashboard with         symbol) </a:t>
            </a:r>
            <a:endParaRPr lang="en-US" sz="2000" b="1" dirty="0">
              <a:solidFill>
                <a:schemeClr val="accent1"/>
              </a:solidFill>
            </a:endParaRPr>
          </a:p>
          <a:p>
            <a:pPr marL="742950" lvl="1" indent="-285750">
              <a:buFont typeface="Arial" panose="020B0604020202020204" pitchFamily="34" charset="0"/>
              <a:buChar char="•"/>
            </a:pPr>
            <a:r>
              <a:rPr lang="en-US" sz="2000" dirty="0"/>
              <a:t>It works above 1500 </a:t>
            </a:r>
            <a:r>
              <a:rPr lang="en-US" sz="2000" dirty="0">
                <a:solidFill>
                  <a:srgbClr val="0070C0"/>
                </a:solidFill>
              </a:rPr>
              <a:t>to 1800 </a:t>
            </a:r>
            <a:r>
              <a:rPr lang="en-US" sz="2000" dirty="0"/>
              <a:t>rpm</a:t>
            </a:r>
            <a:r>
              <a:rPr lang="en-US" sz="2000" dirty="0">
                <a:solidFill>
                  <a:schemeClr val="accent1"/>
                </a:solidFill>
              </a:rPr>
              <a:t> when the Service brake is pressed and the Accelerator pedal is not pressed</a:t>
            </a:r>
          </a:p>
          <a:p>
            <a:pPr marL="742950" lvl="1" indent="-285750">
              <a:buFont typeface="Arial" panose="020B0604020202020204" pitchFamily="34" charset="0"/>
              <a:buChar char="•"/>
            </a:pPr>
            <a:r>
              <a:rPr lang="en-US" sz="2000" dirty="0"/>
              <a:t>It works above 2650 rpm to 2800 rpm </a:t>
            </a:r>
            <a:r>
              <a:rPr lang="en-US" sz="2000" dirty="0">
                <a:solidFill>
                  <a:schemeClr val="accent1"/>
                </a:solidFill>
              </a:rPr>
              <a:t>when the Service Brake is not pressed and the Accelerator pedal is in any position (All the telltale blinks at this point and also LCD screen display would be “Apply Brake Immediately”.  The Service Brake has to be immediately applied)</a:t>
            </a:r>
            <a:endParaRPr lang="en-US" sz="2000" dirty="0"/>
          </a:p>
          <a:p>
            <a:pPr marL="285750" indent="-285750">
              <a:buFont typeface="Arial" panose="020B0604020202020204" pitchFamily="34" charset="0"/>
              <a:buChar char="•"/>
            </a:pPr>
            <a:r>
              <a:rPr lang="en-US" sz="2000" dirty="0"/>
              <a:t>Always ensure to switch ON the Downhill Support switch while driving down a slope</a:t>
            </a:r>
          </a:p>
        </p:txBody>
      </p:sp>
      <p:pic>
        <p:nvPicPr>
          <p:cNvPr id="6" name="Picture 5">
            <a:extLst>
              <a:ext uri="{FF2B5EF4-FFF2-40B4-BE49-F238E27FC236}">
                <a16:creationId xmlns:a16="http://schemas.microsoft.com/office/drawing/2014/main" id="{C82504BC-DDE5-4661-9F62-ADC7B384E1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007" y="3732302"/>
            <a:ext cx="792233" cy="703385"/>
          </a:xfrm>
          <a:prstGeom prst="rect">
            <a:avLst/>
          </a:prstGeom>
        </p:spPr>
      </p:pic>
      <p:pic>
        <p:nvPicPr>
          <p:cNvPr id="1026" name="Picture 3" descr="image006">
            <a:extLst>
              <a:ext uri="{FF2B5EF4-FFF2-40B4-BE49-F238E27FC236}">
                <a16:creationId xmlns:a16="http://schemas.microsoft.com/office/drawing/2014/main" id="{329368BF-A659-47ED-96FC-A96EA11F669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9417886" y="3221333"/>
            <a:ext cx="456514" cy="44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image006">
            <a:extLst>
              <a:ext uri="{FF2B5EF4-FFF2-40B4-BE49-F238E27FC236}">
                <a16:creationId xmlns:a16="http://schemas.microsoft.com/office/drawing/2014/main" id="{E51D3AFC-C363-4569-B6F4-6902F98FCB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8530453" y="2287519"/>
            <a:ext cx="489283" cy="47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415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68F98-83B1-462B-B9BF-10A9B0295B2F}"/>
              </a:ext>
            </a:extLst>
          </p:cNvPr>
          <p:cNvSpPr txBox="1"/>
          <p:nvPr/>
        </p:nvSpPr>
        <p:spPr>
          <a:xfrm>
            <a:off x="1495840" y="251792"/>
            <a:ext cx="6311729" cy="830997"/>
          </a:xfrm>
          <a:prstGeom prst="rect">
            <a:avLst/>
          </a:prstGeom>
          <a:noFill/>
        </p:spPr>
        <p:txBody>
          <a:bodyPr wrap="square" rtlCol="0">
            <a:spAutoFit/>
          </a:bodyPr>
          <a:lstStyle/>
          <a:p>
            <a:r>
              <a:rPr lang="en-US" sz="2800" b="1" dirty="0"/>
              <a:t>Switches and control</a:t>
            </a:r>
          </a:p>
          <a:p>
            <a:pPr marL="514350" indent="-514350">
              <a:buFont typeface="+mj-lt"/>
              <a:buAutoNum type="romanUcPeriod"/>
            </a:pPr>
            <a:r>
              <a:rPr lang="en-US" sz="2000" dirty="0"/>
              <a:t>Down Hill Driving</a:t>
            </a:r>
            <a:endParaRPr lang="en-US" sz="2800" b="1" dirty="0"/>
          </a:p>
        </p:txBody>
      </p:sp>
      <p:sp>
        <p:nvSpPr>
          <p:cNvPr id="5" name="TextBox 4">
            <a:extLst>
              <a:ext uri="{FF2B5EF4-FFF2-40B4-BE49-F238E27FC236}">
                <a16:creationId xmlns:a16="http://schemas.microsoft.com/office/drawing/2014/main" id="{0DA39494-C3DD-4734-BD5A-7BB1DD598CD3}"/>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7" name="TextBox 6">
            <a:extLst>
              <a:ext uri="{FF2B5EF4-FFF2-40B4-BE49-F238E27FC236}">
                <a16:creationId xmlns:a16="http://schemas.microsoft.com/office/drawing/2014/main" id="{C5FD528A-DF75-4088-90D0-358B85E454F5}"/>
              </a:ext>
            </a:extLst>
          </p:cNvPr>
          <p:cNvSpPr txBox="1"/>
          <p:nvPr/>
        </p:nvSpPr>
        <p:spPr>
          <a:xfrm>
            <a:off x="1267710" y="1387306"/>
            <a:ext cx="1070943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ensure to switch ON the </a:t>
            </a:r>
            <a:r>
              <a:rPr lang="en-US" sz="2000" dirty="0">
                <a:solidFill>
                  <a:schemeClr val="accent1"/>
                </a:solidFill>
              </a:rPr>
              <a:t>Downhill Support</a:t>
            </a:r>
            <a:r>
              <a:rPr lang="en-US" sz="2000" dirty="0"/>
              <a:t> Switch in Dashboard with         symbol while driving down a slope</a:t>
            </a:r>
          </a:p>
          <a:p>
            <a:pPr marL="285750" indent="-285750">
              <a:buFont typeface="Arial" panose="020B0604020202020204" pitchFamily="34" charset="0"/>
              <a:buChar char="•"/>
            </a:pPr>
            <a:r>
              <a:rPr lang="en-US" sz="2000" dirty="0"/>
              <a:t>While driving the vehicle in long downhill, please drive in same gear that will be used to climb the slope</a:t>
            </a:r>
          </a:p>
          <a:p>
            <a:pPr marL="285750" indent="-285750">
              <a:buFont typeface="Arial" panose="020B0604020202020204" pitchFamily="34" charset="0"/>
              <a:buChar char="•"/>
            </a:pPr>
            <a:r>
              <a:rPr lang="en-US" sz="2000" dirty="0"/>
              <a:t>Ensure not to down shift by more than 1 gear at a time</a:t>
            </a:r>
          </a:p>
          <a:p>
            <a:pPr marL="285750" indent="-285750">
              <a:buFont typeface="Arial" panose="020B0604020202020204" pitchFamily="34" charset="0"/>
              <a:buChar char="•"/>
            </a:pPr>
            <a:r>
              <a:rPr lang="en-US" sz="2000" dirty="0"/>
              <a:t>Ensure not to ride the clutch while you are partially applying the service brake</a:t>
            </a:r>
          </a:p>
          <a:p>
            <a:pPr marL="285750" indent="-285750">
              <a:buFont typeface="Arial" panose="020B0604020202020204" pitchFamily="34" charset="0"/>
              <a:buChar char="•"/>
            </a:pPr>
            <a:r>
              <a:rPr lang="en-US" sz="2000" dirty="0"/>
              <a:t>Apply Service brake as and when required to control the vehicle speed to less than 30 Kmph as well as Engine RPM to be less than 2000 rpm. </a:t>
            </a:r>
            <a:r>
              <a:rPr lang="en-US" sz="2000" b="1" dirty="0"/>
              <a:t>Downshifting without applying the Service brake could cause the Engine RPM to raise beyond the specified limit and would lead to severe damage to Engine components</a:t>
            </a:r>
            <a:endParaRPr lang="en-US" sz="2000" dirty="0"/>
          </a:p>
          <a:p>
            <a:pPr marL="285750" indent="-285750">
              <a:buFont typeface="Arial" panose="020B0604020202020204" pitchFamily="34" charset="0"/>
              <a:buChar char="•"/>
            </a:pPr>
            <a:r>
              <a:rPr lang="en-US" sz="2000" b="1" dirty="0"/>
              <a:t>You have to immediately apply Service brake when all the telltale flickers, to control Engine RPM</a:t>
            </a:r>
          </a:p>
        </p:txBody>
      </p:sp>
      <p:pic>
        <p:nvPicPr>
          <p:cNvPr id="6" name="Picture 5">
            <a:extLst>
              <a:ext uri="{FF2B5EF4-FFF2-40B4-BE49-F238E27FC236}">
                <a16:creationId xmlns:a16="http://schemas.microsoft.com/office/drawing/2014/main" id="{C82504BC-DDE5-4661-9F62-ADC7B384E1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338" y="1378632"/>
            <a:ext cx="792233" cy="703385"/>
          </a:xfrm>
          <a:prstGeom prst="rect">
            <a:avLst/>
          </a:prstGeom>
        </p:spPr>
      </p:pic>
      <p:pic>
        <p:nvPicPr>
          <p:cNvPr id="8" name="Picture 3" descr="image006">
            <a:extLst>
              <a:ext uri="{FF2B5EF4-FFF2-40B4-BE49-F238E27FC236}">
                <a16:creationId xmlns:a16="http://schemas.microsoft.com/office/drawing/2014/main" id="{B1FEE800-A00E-4B3A-9858-D48E7A5D992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5795" t="41633" r="23822" b="21660"/>
          <a:stretch/>
        </p:blipFill>
        <p:spPr bwMode="auto">
          <a:xfrm>
            <a:off x="9444562" y="1255022"/>
            <a:ext cx="489283" cy="47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27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A9FDC-E64A-4829-9A09-B8EEDE87D8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4" name="TextBox 3">
            <a:extLst>
              <a:ext uri="{FF2B5EF4-FFF2-40B4-BE49-F238E27FC236}">
                <a16:creationId xmlns:a16="http://schemas.microsoft.com/office/drawing/2014/main" id="{45DFB65A-4A14-4FF8-A5A6-42743C04A1F6}"/>
              </a:ext>
            </a:extLst>
          </p:cNvPr>
          <p:cNvSpPr txBox="1"/>
          <p:nvPr/>
        </p:nvSpPr>
        <p:spPr>
          <a:xfrm>
            <a:off x="8541" y="2279886"/>
            <a:ext cx="6107452" cy="646331"/>
          </a:xfrm>
          <a:prstGeom prst="rect">
            <a:avLst/>
          </a:prstGeom>
          <a:noFill/>
        </p:spPr>
        <p:txBody>
          <a:bodyPr wrap="square" rtlCol="0">
            <a:spAutoFit/>
          </a:bodyPr>
          <a:lstStyle/>
          <a:p>
            <a:pPr marL="285750" lvl="0" indent="-285750">
              <a:buFont typeface="Arial" panose="020B0604020202020204" pitchFamily="34" charset="0"/>
              <a:buChar char="•"/>
            </a:pPr>
            <a:r>
              <a:rPr lang="en-US" dirty="0"/>
              <a:t>Isolator switch is located on Back side of Cabin close to Battery on all MDV BS6 Trucks</a:t>
            </a:r>
          </a:p>
        </p:txBody>
      </p:sp>
      <p:pic>
        <p:nvPicPr>
          <p:cNvPr id="6" name="Picture 5">
            <a:extLst>
              <a:ext uri="{FF2B5EF4-FFF2-40B4-BE49-F238E27FC236}">
                <a16:creationId xmlns:a16="http://schemas.microsoft.com/office/drawing/2014/main" id="{4518B02E-9C28-43D4-BB7E-319D1B7B7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375127" y="2999629"/>
            <a:ext cx="4031986" cy="2267992"/>
          </a:xfrm>
          <a:prstGeom prst="rect">
            <a:avLst/>
          </a:prstGeom>
        </p:spPr>
      </p:pic>
      <p:pic>
        <p:nvPicPr>
          <p:cNvPr id="8" name="Picture 7">
            <a:extLst>
              <a:ext uri="{FF2B5EF4-FFF2-40B4-BE49-F238E27FC236}">
                <a16:creationId xmlns:a16="http://schemas.microsoft.com/office/drawing/2014/main" id="{0DB5748A-CC71-4A3B-8094-4D115961E74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468277" y="3728407"/>
            <a:ext cx="1663165" cy="1392421"/>
          </a:xfrm>
          <a:prstGeom prst="rect">
            <a:avLst/>
          </a:prstGeom>
        </p:spPr>
      </p:pic>
      <p:sp>
        <p:nvSpPr>
          <p:cNvPr id="10" name="TextBox 9">
            <a:extLst>
              <a:ext uri="{FF2B5EF4-FFF2-40B4-BE49-F238E27FC236}">
                <a16:creationId xmlns:a16="http://schemas.microsoft.com/office/drawing/2014/main" id="{26D2E57F-5300-4732-ABDB-9880E880B672}"/>
              </a:ext>
            </a:extLst>
          </p:cNvPr>
          <p:cNvSpPr txBox="1"/>
          <p:nvPr/>
        </p:nvSpPr>
        <p:spPr>
          <a:xfrm>
            <a:off x="490330" y="516835"/>
            <a:ext cx="463588" cy="523220"/>
          </a:xfrm>
          <a:prstGeom prst="rect">
            <a:avLst/>
          </a:prstGeom>
          <a:noFill/>
        </p:spPr>
        <p:txBody>
          <a:bodyPr wrap="none" rtlCol="0">
            <a:spAutoFit/>
          </a:bodyPr>
          <a:lstStyle/>
          <a:p>
            <a:r>
              <a:rPr lang="en-US" sz="2800" b="1" dirty="0"/>
              <a:t>3.</a:t>
            </a:r>
            <a:endParaRPr lang="en-IN" sz="2000" b="1" dirty="0"/>
          </a:p>
        </p:txBody>
      </p:sp>
      <p:sp>
        <p:nvSpPr>
          <p:cNvPr id="14" name="TextBox 13">
            <a:extLst>
              <a:ext uri="{FF2B5EF4-FFF2-40B4-BE49-F238E27FC236}">
                <a16:creationId xmlns:a16="http://schemas.microsoft.com/office/drawing/2014/main" id="{76D9A75B-0315-4FF6-9D79-A67313CCB334}"/>
              </a:ext>
            </a:extLst>
          </p:cNvPr>
          <p:cNvSpPr txBox="1"/>
          <p:nvPr/>
        </p:nvSpPr>
        <p:spPr>
          <a:xfrm>
            <a:off x="1495840" y="251792"/>
            <a:ext cx="6311729" cy="1261884"/>
          </a:xfrm>
          <a:prstGeom prst="rect">
            <a:avLst/>
          </a:prstGeom>
          <a:noFill/>
        </p:spPr>
        <p:txBody>
          <a:bodyPr wrap="square" rtlCol="0">
            <a:spAutoFit/>
          </a:bodyPr>
          <a:lstStyle/>
          <a:p>
            <a:r>
              <a:rPr lang="en-US" sz="2800" b="1" dirty="0"/>
              <a:t>Switches and control</a:t>
            </a:r>
          </a:p>
          <a:p>
            <a:pPr marL="514350" indent="-514350">
              <a:buFont typeface="+mj-lt"/>
              <a:buAutoNum type="romanUcPeriod" startAt="2"/>
            </a:pPr>
            <a:r>
              <a:rPr lang="en-US" sz="2000" dirty="0"/>
              <a:t>Isolator Switch</a:t>
            </a:r>
            <a:endParaRPr lang="en-US" sz="2000" b="1" dirty="0"/>
          </a:p>
          <a:p>
            <a:endParaRPr lang="en-US" sz="2800" b="1" dirty="0"/>
          </a:p>
        </p:txBody>
      </p:sp>
      <p:sp>
        <p:nvSpPr>
          <p:cNvPr id="2" name="Rectangle 1">
            <a:extLst>
              <a:ext uri="{FF2B5EF4-FFF2-40B4-BE49-F238E27FC236}">
                <a16:creationId xmlns:a16="http://schemas.microsoft.com/office/drawing/2014/main" id="{FD855742-93FD-46EF-824D-0663E51E136F}"/>
              </a:ext>
            </a:extLst>
          </p:cNvPr>
          <p:cNvSpPr/>
          <p:nvPr/>
        </p:nvSpPr>
        <p:spPr>
          <a:xfrm>
            <a:off x="1372641" y="1151378"/>
            <a:ext cx="10819359" cy="1200329"/>
          </a:xfrm>
          <a:prstGeom prst="rect">
            <a:avLst/>
          </a:prstGeom>
        </p:spPr>
        <p:txBody>
          <a:bodyPr wrap="square">
            <a:spAutoFit/>
          </a:bodyPr>
          <a:lstStyle/>
          <a:p>
            <a:pPr marL="285750" lvl="0" indent="-285750">
              <a:buFont typeface="Arial" panose="020B0604020202020204" pitchFamily="34" charset="0"/>
              <a:buChar char="•"/>
            </a:pPr>
            <a:r>
              <a:rPr lang="en-US" dirty="0"/>
              <a:t>Isolator Switch has to be switched OFF in case of i) any emergency situation involving Electricals or Diesel and ii) long storage of vehicle</a:t>
            </a:r>
          </a:p>
          <a:p>
            <a:pPr marL="285750" lvl="0" indent="-285750">
              <a:buFont typeface="Arial" panose="020B0604020202020204" pitchFamily="34" charset="0"/>
              <a:buChar char="•"/>
            </a:pPr>
            <a:r>
              <a:rPr lang="en-US" dirty="0"/>
              <a:t>Isolator switch has to be switched OFF only after 90 seconds of Ignition Key OFF.  If not done so,  Exhaust After Treatment System may malfunction / fail and result in Low Torque  (The switch shown is in OFF condition)</a:t>
            </a:r>
          </a:p>
        </p:txBody>
      </p:sp>
      <p:sp>
        <p:nvSpPr>
          <p:cNvPr id="11" name="TextBox 10">
            <a:extLst>
              <a:ext uri="{FF2B5EF4-FFF2-40B4-BE49-F238E27FC236}">
                <a16:creationId xmlns:a16="http://schemas.microsoft.com/office/drawing/2014/main" id="{478D4712-A31B-4F63-A014-96770ED8CE59}"/>
              </a:ext>
            </a:extLst>
          </p:cNvPr>
          <p:cNvSpPr txBox="1"/>
          <p:nvPr/>
        </p:nvSpPr>
        <p:spPr>
          <a:xfrm>
            <a:off x="6115993" y="2279886"/>
            <a:ext cx="6107452" cy="646331"/>
          </a:xfrm>
          <a:prstGeom prst="rect">
            <a:avLst/>
          </a:prstGeom>
          <a:noFill/>
        </p:spPr>
        <p:txBody>
          <a:bodyPr wrap="square" rtlCol="0">
            <a:spAutoFit/>
          </a:bodyPr>
          <a:lstStyle/>
          <a:p>
            <a:pPr marL="285750" lvl="0" indent="-285750">
              <a:buFont typeface="Arial" panose="020B0604020202020204" pitchFamily="34" charset="0"/>
              <a:buChar char="•"/>
            </a:pPr>
            <a:r>
              <a:rPr lang="en-US" dirty="0"/>
              <a:t>Isolator switch is located in Dashboard on left side of Instrument Cluster on ICV Bus</a:t>
            </a:r>
          </a:p>
        </p:txBody>
      </p:sp>
      <p:pic>
        <p:nvPicPr>
          <p:cNvPr id="7" name="Picture 6">
            <a:extLst>
              <a:ext uri="{FF2B5EF4-FFF2-40B4-BE49-F238E27FC236}">
                <a16:creationId xmlns:a16="http://schemas.microsoft.com/office/drawing/2014/main" id="{A39069D4-7C34-4E77-BC77-00A6471E49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5903" y="2999629"/>
            <a:ext cx="3852281" cy="2889210"/>
          </a:xfrm>
          <a:prstGeom prst="rect">
            <a:avLst/>
          </a:prstGeom>
        </p:spPr>
      </p:pic>
      <p:pic>
        <p:nvPicPr>
          <p:cNvPr id="15" name="Picture 14">
            <a:extLst>
              <a:ext uri="{FF2B5EF4-FFF2-40B4-BE49-F238E27FC236}">
                <a16:creationId xmlns:a16="http://schemas.microsoft.com/office/drawing/2014/main" id="{2188372D-F266-4D74-90E1-2D62A0F0D32A}"/>
              </a:ext>
            </a:extLst>
          </p:cNvPr>
          <p:cNvPicPr>
            <a:picLocks noChangeAspect="1"/>
          </p:cNvPicPr>
          <p:nvPr/>
        </p:nvPicPr>
        <p:blipFill rotWithShape="1">
          <a:blip r:embed="rId5">
            <a:extLst>
              <a:ext uri="{28A0092B-C50C-407E-A947-70E740481C1C}">
                <a14:useLocalDpi xmlns:a14="http://schemas.microsoft.com/office/drawing/2010/main" val="0"/>
              </a:ext>
            </a:extLst>
          </a:blip>
          <a:srcRect l="19775" t="30988" r="65438" b="43071"/>
          <a:stretch/>
        </p:blipFill>
        <p:spPr>
          <a:xfrm>
            <a:off x="10538085" y="3054245"/>
            <a:ext cx="1438307" cy="1892509"/>
          </a:xfrm>
          <a:prstGeom prst="rect">
            <a:avLst/>
          </a:prstGeom>
        </p:spPr>
      </p:pic>
      <p:sp>
        <p:nvSpPr>
          <p:cNvPr id="13" name="Rectangle 12">
            <a:extLst>
              <a:ext uri="{FF2B5EF4-FFF2-40B4-BE49-F238E27FC236}">
                <a16:creationId xmlns:a16="http://schemas.microsoft.com/office/drawing/2014/main" id="{7DBDA999-4FCF-460C-AEA0-7A73AFE4E2F0}"/>
              </a:ext>
            </a:extLst>
          </p:cNvPr>
          <p:cNvSpPr/>
          <p:nvPr/>
        </p:nvSpPr>
        <p:spPr>
          <a:xfrm>
            <a:off x="2278505" y="4017364"/>
            <a:ext cx="494676" cy="34477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210FF2-5585-44A6-9B23-94E7D294C12D}"/>
              </a:ext>
            </a:extLst>
          </p:cNvPr>
          <p:cNvSpPr/>
          <p:nvPr/>
        </p:nvSpPr>
        <p:spPr>
          <a:xfrm rot="5400000">
            <a:off x="7280239" y="4044671"/>
            <a:ext cx="634934" cy="4197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954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4434419" cy="523220"/>
          </a:xfrm>
          <a:prstGeom prst="rect">
            <a:avLst/>
          </a:prstGeom>
          <a:noFill/>
        </p:spPr>
        <p:txBody>
          <a:bodyPr wrap="none" rtlCol="0">
            <a:spAutoFit/>
          </a:bodyPr>
          <a:lstStyle/>
          <a:p>
            <a:r>
              <a:rPr lang="en-US" sz="2800" b="1" dirty="0"/>
              <a:t>High Beam – Better Visibility</a:t>
            </a:r>
          </a:p>
        </p:txBody>
      </p:sp>
      <p:sp>
        <p:nvSpPr>
          <p:cNvPr id="4" name="TextBox 3">
            <a:extLst>
              <a:ext uri="{FF2B5EF4-FFF2-40B4-BE49-F238E27FC236}">
                <a16:creationId xmlns:a16="http://schemas.microsoft.com/office/drawing/2014/main" id="{45DFB65A-4A14-4FF8-A5A6-42743C04A1F6}"/>
              </a:ext>
            </a:extLst>
          </p:cNvPr>
          <p:cNvSpPr txBox="1"/>
          <p:nvPr/>
        </p:nvSpPr>
        <p:spPr>
          <a:xfrm>
            <a:off x="8739265" y="1117461"/>
            <a:ext cx="3003941"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When High beam is selected by Combination switch, all four headlamps will glow in High beam on BS6 MDV trucks.</a:t>
            </a:r>
          </a:p>
          <a:p>
            <a:pPr marL="285750" indent="-285750">
              <a:lnSpc>
                <a:spcPct val="150000"/>
              </a:lnSpc>
              <a:buFont typeface="Arial" panose="020B0604020202020204" pitchFamily="34" charset="0"/>
              <a:buChar char="•"/>
            </a:pPr>
            <a:r>
              <a:rPr lang="en-US" dirty="0"/>
              <a:t>This will improve the visibility during Night time driving at par with the current field practices</a:t>
            </a:r>
          </a:p>
        </p:txBody>
      </p:sp>
      <p:pic>
        <p:nvPicPr>
          <p:cNvPr id="5" name="Picture 4">
            <a:extLst>
              <a:ext uri="{FF2B5EF4-FFF2-40B4-BE49-F238E27FC236}">
                <a16:creationId xmlns:a16="http://schemas.microsoft.com/office/drawing/2014/main" id="{D5BECB94-4A3A-4C31-BB69-A062F0E600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951" y="1245564"/>
            <a:ext cx="1148787" cy="1131253"/>
          </a:xfrm>
          <a:prstGeom prst="rect">
            <a:avLst/>
          </a:prstGeom>
        </p:spPr>
      </p:pic>
      <p:pic>
        <p:nvPicPr>
          <p:cNvPr id="110" name="Picture 109">
            <a:extLst>
              <a:ext uri="{FF2B5EF4-FFF2-40B4-BE49-F238E27FC236}">
                <a16:creationId xmlns:a16="http://schemas.microsoft.com/office/drawing/2014/main" id="{CFB1D1D3-DDC4-4AFD-B5AD-A516EF3DDA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640" y="1245564"/>
            <a:ext cx="7366625" cy="4180042"/>
          </a:xfrm>
          <a:prstGeom prst="rect">
            <a:avLst/>
          </a:prstGeom>
        </p:spPr>
      </p:pic>
      <p:sp>
        <p:nvSpPr>
          <p:cNvPr id="6" name="TextBox 5">
            <a:extLst>
              <a:ext uri="{FF2B5EF4-FFF2-40B4-BE49-F238E27FC236}">
                <a16:creationId xmlns:a16="http://schemas.microsoft.com/office/drawing/2014/main" id="{6E359CF8-B2F6-44EE-B47E-A1D294DB936F}"/>
              </a:ext>
            </a:extLst>
          </p:cNvPr>
          <p:cNvSpPr txBox="1"/>
          <p:nvPr/>
        </p:nvSpPr>
        <p:spPr>
          <a:xfrm>
            <a:off x="490330" y="516835"/>
            <a:ext cx="463588" cy="523220"/>
          </a:xfrm>
          <a:prstGeom prst="rect">
            <a:avLst/>
          </a:prstGeom>
          <a:noFill/>
        </p:spPr>
        <p:txBody>
          <a:bodyPr wrap="none" rtlCol="0">
            <a:spAutoFit/>
          </a:bodyPr>
          <a:lstStyle/>
          <a:p>
            <a:r>
              <a:rPr lang="en-US" sz="2800" b="1" dirty="0"/>
              <a:t>4.</a:t>
            </a:r>
            <a:endParaRPr lang="en-IN" sz="2000" b="1" dirty="0"/>
          </a:p>
        </p:txBody>
      </p:sp>
    </p:spTree>
    <p:extLst>
      <p:ext uri="{BB962C8B-B14F-4D97-AF65-F5344CB8AC3E}">
        <p14:creationId xmlns:p14="http://schemas.microsoft.com/office/powerpoint/2010/main" val="745805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5" name="TextBox 4">
            <a:extLst>
              <a:ext uri="{FF2B5EF4-FFF2-40B4-BE49-F238E27FC236}">
                <a16:creationId xmlns:a16="http://schemas.microsoft.com/office/drawing/2014/main" id="{B4241DDB-DAC8-461C-8F9A-6C12B531E4E4}"/>
              </a:ext>
            </a:extLst>
          </p:cNvPr>
          <p:cNvSpPr txBox="1"/>
          <p:nvPr/>
        </p:nvSpPr>
        <p:spPr>
          <a:xfrm>
            <a:off x="1280160" y="1103962"/>
            <a:ext cx="5605973" cy="4401205"/>
          </a:xfrm>
          <a:prstGeom prst="rect">
            <a:avLst/>
          </a:prstGeom>
          <a:noFill/>
        </p:spPr>
        <p:txBody>
          <a:bodyPr wrap="square" rtlCol="0">
            <a:spAutoFit/>
          </a:bodyPr>
          <a:lstStyle/>
          <a:p>
            <a:pPr lvl="0"/>
            <a:r>
              <a:rPr lang="en-US" sz="2000" b="1" dirty="0"/>
              <a:t>BS6 Diesel</a:t>
            </a:r>
          </a:p>
          <a:p>
            <a:pPr marL="285750" lvl="0" indent="-285750">
              <a:buFont typeface="Arial" panose="020B0604020202020204" pitchFamily="34" charset="0"/>
              <a:buChar char="•"/>
            </a:pPr>
            <a:r>
              <a:rPr lang="en-US" sz="1600" dirty="0"/>
              <a:t>Please Use Only BS6 Diesel for all Ashok Leyland Trucks and Buses</a:t>
            </a:r>
          </a:p>
          <a:p>
            <a:pPr marL="285750" lvl="0" indent="-285750">
              <a:buFont typeface="Arial" panose="020B0604020202020204" pitchFamily="34" charset="0"/>
              <a:buChar char="•"/>
            </a:pPr>
            <a:r>
              <a:rPr lang="en-US" sz="1600" dirty="0"/>
              <a:t>The amount of Sulphur is reduced by 80% in BS6 diesel (50 ppm to 10 ppm) when compared to BS4 diesel</a:t>
            </a:r>
          </a:p>
          <a:p>
            <a:pPr marL="285750" lvl="0" indent="-285750">
              <a:buFont typeface="Arial" panose="020B0604020202020204" pitchFamily="34" charset="0"/>
              <a:buChar char="•"/>
            </a:pPr>
            <a:r>
              <a:rPr lang="en-US" sz="1600" dirty="0"/>
              <a:t>Usage of BS4 Diesel on BS6 Trucks or Buses would affect the life of DPF in Silencer. </a:t>
            </a:r>
          </a:p>
          <a:p>
            <a:pPr marL="285750" lvl="0" indent="-285750">
              <a:buFont typeface="Arial" panose="020B0604020202020204" pitchFamily="34" charset="0"/>
              <a:buChar char="•"/>
            </a:pPr>
            <a:r>
              <a:rPr lang="en-US" sz="1600" dirty="0"/>
              <a:t>Consequently pick up of vehicle would be affected and result in huge cost of Repair</a:t>
            </a:r>
          </a:p>
          <a:p>
            <a:pPr lvl="0"/>
            <a:r>
              <a:rPr lang="en-US" sz="2000" b="1" dirty="0"/>
              <a:t>AdBlue</a:t>
            </a:r>
            <a:endParaRPr lang="en-US" sz="1600" b="1" dirty="0"/>
          </a:p>
          <a:p>
            <a:pPr marL="285750" indent="-285750">
              <a:buFont typeface="Arial" panose="020B0604020202020204" pitchFamily="34" charset="0"/>
              <a:buChar char="•"/>
            </a:pPr>
            <a:r>
              <a:rPr lang="en-US" sz="1600" dirty="0"/>
              <a:t>Please fill only AL recommended AdBlue (Gulf – AUS32)</a:t>
            </a:r>
          </a:p>
          <a:p>
            <a:pPr marL="285750" indent="-285750">
              <a:buFont typeface="Arial" panose="020B0604020202020204" pitchFamily="34" charset="0"/>
              <a:buChar char="•"/>
            </a:pPr>
            <a:r>
              <a:rPr lang="en-US" sz="1600" dirty="0"/>
              <a:t>Fill only the quantity as recommended on RH </a:t>
            </a:r>
            <a:r>
              <a:rPr lang="en-US" sz="1600" dirty="0">
                <a:solidFill>
                  <a:schemeClr val="accent1"/>
                </a:solidFill>
              </a:rPr>
              <a:t>side of </a:t>
            </a:r>
            <a:r>
              <a:rPr lang="en-US" sz="1600" dirty="0"/>
              <a:t>AdBlue tank (48 </a:t>
            </a:r>
            <a:r>
              <a:rPr lang="en-US" sz="1600" dirty="0" err="1"/>
              <a:t>litres</a:t>
            </a:r>
            <a:r>
              <a:rPr lang="en-US" sz="1600" dirty="0"/>
              <a:t> / 24 </a:t>
            </a:r>
            <a:r>
              <a:rPr lang="en-US" sz="1600" dirty="0" err="1"/>
              <a:t>litres</a:t>
            </a:r>
            <a:r>
              <a:rPr lang="en-US" sz="1600" dirty="0"/>
              <a:t>) (Refer Pictures)</a:t>
            </a:r>
          </a:p>
          <a:p>
            <a:pPr marL="285750" indent="-285750">
              <a:buFont typeface="Arial" panose="020B0604020202020204" pitchFamily="34" charset="0"/>
              <a:buChar char="•"/>
            </a:pPr>
            <a:r>
              <a:rPr lang="en-US" sz="1600" dirty="0"/>
              <a:t>Never run the vehicle without AdBlue tank Cap or not closed properly to prevent crystallization of AdBlue.  </a:t>
            </a:r>
          </a:p>
          <a:p>
            <a:pPr marL="285750" indent="-285750">
              <a:buFont typeface="Arial" panose="020B0604020202020204" pitchFamily="34" charset="0"/>
              <a:buChar char="•"/>
            </a:pPr>
            <a:r>
              <a:rPr lang="en-US" sz="1600" dirty="0"/>
              <a:t>Never run the vehicle without AdBlue as it will lead to Low Pick up of the vehicle</a:t>
            </a:r>
          </a:p>
        </p:txBody>
      </p:sp>
      <p:pic>
        <p:nvPicPr>
          <p:cNvPr id="6" name="Picture 5">
            <a:extLst>
              <a:ext uri="{FF2B5EF4-FFF2-40B4-BE49-F238E27FC236}">
                <a16:creationId xmlns:a16="http://schemas.microsoft.com/office/drawing/2014/main" id="{B0662F01-4A37-4867-A292-EC807A9344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569" y="1222965"/>
            <a:ext cx="792233" cy="703385"/>
          </a:xfrm>
          <a:prstGeom prst="rect">
            <a:avLst/>
          </a:prstGeom>
        </p:spPr>
      </p:pic>
      <p:pic>
        <p:nvPicPr>
          <p:cNvPr id="9" name="Picture 8">
            <a:extLst>
              <a:ext uri="{FF2B5EF4-FFF2-40B4-BE49-F238E27FC236}">
                <a16:creationId xmlns:a16="http://schemas.microsoft.com/office/drawing/2014/main" id="{5302DF04-C654-4DF4-8B01-CC73C6D19A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42532" y="3321983"/>
            <a:ext cx="2263514" cy="3098598"/>
          </a:xfrm>
          <a:prstGeom prst="rect">
            <a:avLst/>
          </a:prstGeom>
        </p:spPr>
      </p:pic>
      <p:sp>
        <p:nvSpPr>
          <p:cNvPr id="11" name="Rectangle 10">
            <a:extLst>
              <a:ext uri="{FF2B5EF4-FFF2-40B4-BE49-F238E27FC236}">
                <a16:creationId xmlns:a16="http://schemas.microsoft.com/office/drawing/2014/main" id="{7D53F8F1-BA56-4F03-9DF2-D78BA4940519}"/>
              </a:ext>
            </a:extLst>
          </p:cNvPr>
          <p:cNvSpPr/>
          <p:nvPr/>
        </p:nvSpPr>
        <p:spPr>
          <a:xfrm>
            <a:off x="10547069" y="4687554"/>
            <a:ext cx="629587" cy="455562"/>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F36BCC5-5E28-4B50-9D08-2DF184DEDB6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6711701" y="4470993"/>
            <a:ext cx="3018522" cy="1907385"/>
          </a:xfrm>
          <a:prstGeom prst="rect">
            <a:avLst/>
          </a:prstGeom>
        </p:spPr>
      </p:pic>
      <p:sp>
        <p:nvSpPr>
          <p:cNvPr id="13" name="Rectangle 12">
            <a:extLst>
              <a:ext uri="{FF2B5EF4-FFF2-40B4-BE49-F238E27FC236}">
                <a16:creationId xmlns:a16="http://schemas.microsoft.com/office/drawing/2014/main" id="{3B1D0A30-E681-44A9-B01D-8C72AC3ED2F5}"/>
              </a:ext>
            </a:extLst>
          </p:cNvPr>
          <p:cNvSpPr/>
          <p:nvPr/>
        </p:nvSpPr>
        <p:spPr>
          <a:xfrm>
            <a:off x="6711701" y="4470993"/>
            <a:ext cx="3052042" cy="19073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D86905-284F-46DC-BFFE-DEC289884D13}"/>
              </a:ext>
            </a:extLst>
          </p:cNvPr>
          <p:cNvSpPr/>
          <p:nvPr/>
        </p:nvSpPr>
        <p:spPr>
          <a:xfrm>
            <a:off x="8216217" y="5865078"/>
            <a:ext cx="1199213" cy="28481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657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15" name="TextBox 14">
            <a:extLst>
              <a:ext uri="{FF2B5EF4-FFF2-40B4-BE49-F238E27FC236}">
                <a16:creationId xmlns:a16="http://schemas.microsoft.com/office/drawing/2014/main" id="{316E18BC-6BC4-4F00-9238-C8098A890731}"/>
              </a:ext>
            </a:extLst>
          </p:cNvPr>
          <p:cNvSpPr txBox="1"/>
          <p:nvPr/>
        </p:nvSpPr>
        <p:spPr>
          <a:xfrm>
            <a:off x="722124" y="775012"/>
            <a:ext cx="6592841" cy="400110"/>
          </a:xfrm>
          <a:prstGeom prst="rect">
            <a:avLst/>
          </a:prstGeom>
          <a:noFill/>
        </p:spPr>
        <p:txBody>
          <a:bodyPr wrap="square" rtlCol="0">
            <a:spAutoFit/>
          </a:bodyPr>
          <a:lstStyle/>
          <a:p>
            <a:pPr algn="ctr"/>
            <a:r>
              <a:rPr lang="en-IN" sz="2000" b="1" dirty="0">
                <a:latin typeface="Arial" panose="020B0604020202020204" pitchFamily="34" charset="0"/>
                <a:cs typeface="Arial" panose="020B0604020202020204" pitchFamily="34" charset="0"/>
              </a:rPr>
              <a:t>Diesel Tank Cap Removal &amp; Fitment</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B9111C2-6544-48FF-867A-11B2AD99C34F}"/>
              </a:ext>
            </a:extLst>
          </p:cNvPr>
          <p:cNvSpPr>
            <a:spLocks/>
          </p:cNvSpPr>
          <p:nvPr/>
        </p:nvSpPr>
        <p:spPr>
          <a:xfrm>
            <a:off x="1302060" y="1236694"/>
            <a:ext cx="3200400" cy="266384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0175EEF-E391-4F21-87C6-69B97B79E361}"/>
              </a:ext>
            </a:extLst>
          </p:cNvPr>
          <p:cNvSpPr>
            <a:spLocks/>
          </p:cNvSpPr>
          <p:nvPr/>
        </p:nvSpPr>
        <p:spPr>
          <a:xfrm>
            <a:off x="4601432" y="1236694"/>
            <a:ext cx="3200400" cy="266384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A9993E5-A725-4063-BFF7-55A1013D3577}"/>
              </a:ext>
            </a:extLst>
          </p:cNvPr>
          <p:cNvSpPr>
            <a:spLocks/>
          </p:cNvSpPr>
          <p:nvPr/>
        </p:nvSpPr>
        <p:spPr>
          <a:xfrm>
            <a:off x="4611094" y="3933304"/>
            <a:ext cx="3200400" cy="243480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6722F9E-8563-4C67-90BF-C3DF3163D341}"/>
              </a:ext>
            </a:extLst>
          </p:cNvPr>
          <p:cNvSpPr>
            <a:spLocks/>
          </p:cNvSpPr>
          <p:nvPr/>
        </p:nvSpPr>
        <p:spPr>
          <a:xfrm>
            <a:off x="7910466" y="3933304"/>
            <a:ext cx="3807922" cy="2434801"/>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22B6F0B-696F-477F-9C5B-70C880C81249}"/>
              </a:ext>
            </a:extLst>
          </p:cNvPr>
          <p:cNvSpPr>
            <a:spLocks/>
          </p:cNvSpPr>
          <p:nvPr/>
        </p:nvSpPr>
        <p:spPr>
          <a:xfrm>
            <a:off x="7882289" y="1239708"/>
            <a:ext cx="3807922" cy="2660828"/>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186BC384-2E0A-4F98-8F08-E20A6003B611}"/>
              </a:ext>
            </a:extLst>
          </p:cNvPr>
          <p:cNvSpPr>
            <a:spLocks/>
          </p:cNvSpPr>
          <p:nvPr/>
        </p:nvSpPr>
        <p:spPr>
          <a:xfrm>
            <a:off x="1308446" y="3930935"/>
            <a:ext cx="3200400" cy="2437170"/>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410F71-F447-4103-A23B-74485E207BF8}"/>
              </a:ext>
            </a:extLst>
          </p:cNvPr>
          <p:cNvSpPr txBox="1"/>
          <p:nvPr/>
        </p:nvSpPr>
        <p:spPr>
          <a:xfrm>
            <a:off x="1475218" y="3236174"/>
            <a:ext cx="2854084" cy="584775"/>
          </a:xfrm>
          <a:prstGeom prst="rect">
            <a:avLst/>
          </a:prstGeom>
          <a:noFill/>
        </p:spPr>
        <p:txBody>
          <a:bodyPr wrap="square" rtlCol="0">
            <a:spAutoFit/>
          </a:bodyPr>
          <a:lstStyle/>
          <a:p>
            <a:pPr algn="ctr"/>
            <a:r>
              <a:rPr lang="en-US" sz="1600" dirty="0"/>
              <a:t>Lift Dust Protection Cap and Insert Diesel tank Key</a:t>
            </a:r>
          </a:p>
        </p:txBody>
      </p:sp>
      <p:sp>
        <p:nvSpPr>
          <p:cNvPr id="23" name="TextBox 22">
            <a:extLst>
              <a:ext uri="{FF2B5EF4-FFF2-40B4-BE49-F238E27FC236}">
                <a16:creationId xmlns:a16="http://schemas.microsoft.com/office/drawing/2014/main" id="{095B5164-82A1-43AC-92C8-2853676300CB}"/>
              </a:ext>
            </a:extLst>
          </p:cNvPr>
          <p:cNvSpPr txBox="1"/>
          <p:nvPr/>
        </p:nvSpPr>
        <p:spPr>
          <a:xfrm>
            <a:off x="4754424" y="3257394"/>
            <a:ext cx="2854084" cy="584775"/>
          </a:xfrm>
          <a:prstGeom prst="rect">
            <a:avLst/>
          </a:prstGeom>
          <a:noFill/>
        </p:spPr>
        <p:txBody>
          <a:bodyPr wrap="square" rtlCol="0">
            <a:spAutoFit/>
          </a:bodyPr>
          <a:lstStyle/>
          <a:p>
            <a:pPr algn="ctr"/>
            <a:r>
              <a:rPr lang="en-US" sz="1600" dirty="0"/>
              <a:t>Rotate the Key </a:t>
            </a:r>
          </a:p>
          <a:p>
            <a:pPr algn="ctr"/>
            <a:r>
              <a:rPr lang="en-US" sz="1600" dirty="0"/>
              <a:t>90° Anti-clock wise </a:t>
            </a:r>
          </a:p>
        </p:txBody>
      </p:sp>
      <p:sp>
        <p:nvSpPr>
          <p:cNvPr id="24" name="TextBox 23">
            <a:extLst>
              <a:ext uri="{FF2B5EF4-FFF2-40B4-BE49-F238E27FC236}">
                <a16:creationId xmlns:a16="http://schemas.microsoft.com/office/drawing/2014/main" id="{396DB377-80EC-4FF8-83B8-320BE302C4E5}"/>
              </a:ext>
            </a:extLst>
          </p:cNvPr>
          <p:cNvSpPr txBox="1"/>
          <p:nvPr/>
        </p:nvSpPr>
        <p:spPr>
          <a:xfrm>
            <a:off x="7857529" y="3239808"/>
            <a:ext cx="3262266" cy="584775"/>
          </a:xfrm>
          <a:prstGeom prst="rect">
            <a:avLst/>
          </a:prstGeom>
          <a:noFill/>
        </p:spPr>
        <p:txBody>
          <a:bodyPr wrap="square" rtlCol="0">
            <a:spAutoFit/>
          </a:bodyPr>
          <a:lstStyle/>
          <a:p>
            <a:pPr algn="ctr"/>
            <a:r>
              <a:rPr lang="en-US" sz="1600" dirty="0"/>
              <a:t>Rotate Cap Anti-clock wise to the end &amp; remove from tank</a:t>
            </a:r>
          </a:p>
        </p:txBody>
      </p:sp>
      <p:sp>
        <p:nvSpPr>
          <p:cNvPr id="25" name="TextBox 24">
            <a:extLst>
              <a:ext uri="{FF2B5EF4-FFF2-40B4-BE49-F238E27FC236}">
                <a16:creationId xmlns:a16="http://schemas.microsoft.com/office/drawing/2014/main" id="{0643E098-4AEF-4F4C-9B88-F51F79A742DC}"/>
              </a:ext>
            </a:extLst>
          </p:cNvPr>
          <p:cNvSpPr txBox="1"/>
          <p:nvPr/>
        </p:nvSpPr>
        <p:spPr>
          <a:xfrm>
            <a:off x="2876792" y="4214370"/>
            <a:ext cx="1517687" cy="830997"/>
          </a:xfrm>
          <a:prstGeom prst="rect">
            <a:avLst/>
          </a:prstGeom>
          <a:noFill/>
        </p:spPr>
        <p:txBody>
          <a:bodyPr wrap="square" rtlCol="0">
            <a:spAutoFit/>
          </a:bodyPr>
          <a:lstStyle/>
          <a:p>
            <a:pPr algn="ctr"/>
            <a:r>
              <a:rPr lang="en-US" sz="1600" dirty="0"/>
              <a:t>Fix the cap by matching the slot</a:t>
            </a:r>
          </a:p>
        </p:txBody>
      </p:sp>
      <p:sp>
        <p:nvSpPr>
          <p:cNvPr id="26" name="TextBox 25">
            <a:extLst>
              <a:ext uri="{FF2B5EF4-FFF2-40B4-BE49-F238E27FC236}">
                <a16:creationId xmlns:a16="http://schemas.microsoft.com/office/drawing/2014/main" id="{CDED96FB-7356-4333-9CF0-E95B870BFCD8}"/>
              </a:ext>
            </a:extLst>
          </p:cNvPr>
          <p:cNvSpPr txBox="1"/>
          <p:nvPr/>
        </p:nvSpPr>
        <p:spPr>
          <a:xfrm>
            <a:off x="9731035" y="3989627"/>
            <a:ext cx="1987353" cy="1815882"/>
          </a:xfrm>
          <a:prstGeom prst="rect">
            <a:avLst/>
          </a:prstGeom>
          <a:noFill/>
        </p:spPr>
        <p:txBody>
          <a:bodyPr wrap="square" rtlCol="0">
            <a:spAutoFit/>
          </a:bodyPr>
          <a:lstStyle/>
          <a:p>
            <a:pPr algn="ctr"/>
            <a:r>
              <a:rPr lang="en-US" sz="1600" dirty="0"/>
              <a:t>Rotate Key 90° </a:t>
            </a:r>
          </a:p>
          <a:p>
            <a:pPr algn="ctr"/>
            <a:r>
              <a:rPr lang="en-US" sz="1600" dirty="0"/>
              <a:t>Clock wise &amp; remove Key. Rotate the Cap anti clockwise for 2 rotations and verify the cap does not come out</a:t>
            </a:r>
          </a:p>
        </p:txBody>
      </p:sp>
      <p:sp>
        <p:nvSpPr>
          <p:cNvPr id="27" name="TextBox 26">
            <a:extLst>
              <a:ext uri="{FF2B5EF4-FFF2-40B4-BE49-F238E27FC236}">
                <a16:creationId xmlns:a16="http://schemas.microsoft.com/office/drawing/2014/main" id="{BA96534C-5BC4-4536-8472-3B96E349F8B1}"/>
              </a:ext>
            </a:extLst>
          </p:cNvPr>
          <p:cNvSpPr txBox="1"/>
          <p:nvPr/>
        </p:nvSpPr>
        <p:spPr>
          <a:xfrm>
            <a:off x="6402571" y="4115319"/>
            <a:ext cx="1350843" cy="1323439"/>
          </a:xfrm>
          <a:prstGeom prst="rect">
            <a:avLst/>
          </a:prstGeom>
          <a:noFill/>
        </p:spPr>
        <p:txBody>
          <a:bodyPr wrap="square" rtlCol="0">
            <a:spAutoFit/>
          </a:bodyPr>
          <a:lstStyle/>
          <a:p>
            <a:pPr algn="ctr"/>
            <a:r>
              <a:rPr lang="en-US" sz="1600" dirty="0">
                <a:solidFill>
                  <a:schemeClr val="accent1"/>
                </a:solidFill>
              </a:rPr>
              <a:t>Rotate cap clock wise until it will not rotate further</a:t>
            </a:r>
          </a:p>
        </p:txBody>
      </p:sp>
      <p:pic>
        <p:nvPicPr>
          <p:cNvPr id="28" name="Picture 27" descr="A close up of a camera&#10;&#10;Description generated with high confidence">
            <a:extLst>
              <a:ext uri="{FF2B5EF4-FFF2-40B4-BE49-F238E27FC236}">
                <a16:creationId xmlns:a16="http://schemas.microsoft.com/office/drawing/2014/main" id="{A0A72719-B44C-41DF-AA75-35FF755175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87568" y="1341985"/>
            <a:ext cx="1496613" cy="1386831"/>
          </a:xfrm>
          <a:prstGeom prst="rect">
            <a:avLst/>
          </a:prstGeom>
          <a:ln>
            <a:solidFill>
              <a:schemeClr val="tx1"/>
            </a:solidFill>
          </a:ln>
        </p:spPr>
      </p:pic>
      <p:pic>
        <p:nvPicPr>
          <p:cNvPr id="29" name="Picture 28" descr="A hand holding a camera&#10;&#10;Description generated with high confidence">
            <a:extLst>
              <a:ext uri="{FF2B5EF4-FFF2-40B4-BE49-F238E27FC236}">
                <a16:creationId xmlns:a16="http://schemas.microsoft.com/office/drawing/2014/main" id="{E0315995-DC8E-4929-B058-D41AB16995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66718" y="1345404"/>
            <a:ext cx="1418036" cy="1376040"/>
          </a:xfrm>
          <a:prstGeom prst="rect">
            <a:avLst/>
          </a:prstGeom>
          <a:ln>
            <a:solidFill>
              <a:schemeClr val="tx1"/>
            </a:solidFill>
          </a:ln>
        </p:spPr>
      </p:pic>
      <p:pic>
        <p:nvPicPr>
          <p:cNvPr id="30" name="Picture 29" descr="A hand holding a camera&#10;&#10;Description generated with high confidence">
            <a:extLst>
              <a:ext uri="{FF2B5EF4-FFF2-40B4-BE49-F238E27FC236}">
                <a16:creationId xmlns:a16="http://schemas.microsoft.com/office/drawing/2014/main" id="{652EEFF5-C819-40C2-8A39-2C151A0EEAA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86687" y="1345404"/>
            <a:ext cx="1418036" cy="1376040"/>
          </a:xfrm>
          <a:prstGeom prst="rect">
            <a:avLst/>
          </a:prstGeom>
          <a:ln>
            <a:solidFill>
              <a:schemeClr val="tx1"/>
            </a:solidFill>
          </a:ln>
        </p:spPr>
      </p:pic>
      <p:pic>
        <p:nvPicPr>
          <p:cNvPr id="31" name="Picture 30" descr="A close up of a camera&#10;&#10;Description generated with high confidence">
            <a:extLst>
              <a:ext uri="{FF2B5EF4-FFF2-40B4-BE49-F238E27FC236}">
                <a16:creationId xmlns:a16="http://schemas.microsoft.com/office/drawing/2014/main" id="{D26F095F-74A6-481D-97D7-2106BE2AD7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1284" y="1331029"/>
            <a:ext cx="1336959" cy="1407455"/>
          </a:xfrm>
          <a:prstGeom prst="rect">
            <a:avLst/>
          </a:prstGeom>
        </p:spPr>
      </p:pic>
      <p:sp>
        <p:nvSpPr>
          <p:cNvPr id="32" name="Arc 31">
            <a:extLst>
              <a:ext uri="{FF2B5EF4-FFF2-40B4-BE49-F238E27FC236}">
                <a16:creationId xmlns:a16="http://schemas.microsoft.com/office/drawing/2014/main" id="{6A1A58DB-75B6-4E8C-9598-9F64AEFEA93D}"/>
              </a:ext>
            </a:extLst>
          </p:cNvPr>
          <p:cNvSpPr/>
          <p:nvPr/>
        </p:nvSpPr>
        <p:spPr>
          <a:xfrm flipV="1">
            <a:off x="5325239" y="1472635"/>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descr="A close up of a camera&#10;&#10;Description generated with high confidence">
            <a:extLst>
              <a:ext uri="{FF2B5EF4-FFF2-40B4-BE49-F238E27FC236}">
                <a16:creationId xmlns:a16="http://schemas.microsoft.com/office/drawing/2014/main" id="{0A4777E6-1D23-489F-8D45-DCC36F785B2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8086321" y="1312794"/>
            <a:ext cx="1451021" cy="1432797"/>
          </a:xfrm>
          <a:prstGeom prst="rect">
            <a:avLst/>
          </a:prstGeom>
        </p:spPr>
      </p:pic>
      <p:sp>
        <p:nvSpPr>
          <p:cNvPr id="34" name="Arc 33">
            <a:extLst>
              <a:ext uri="{FF2B5EF4-FFF2-40B4-BE49-F238E27FC236}">
                <a16:creationId xmlns:a16="http://schemas.microsoft.com/office/drawing/2014/main" id="{5B9C739B-FEAB-444B-8493-833CDBAC5538}"/>
              </a:ext>
            </a:extLst>
          </p:cNvPr>
          <p:cNvSpPr/>
          <p:nvPr/>
        </p:nvSpPr>
        <p:spPr>
          <a:xfrm flipV="1">
            <a:off x="8418770" y="1565418"/>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descr="A close up of a camera&#10;&#10;Description generated with high confidence">
            <a:extLst>
              <a:ext uri="{FF2B5EF4-FFF2-40B4-BE49-F238E27FC236}">
                <a16:creationId xmlns:a16="http://schemas.microsoft.com/office/drawing/2014/main" id="{3053DA9F-993F-4BAB-9323-2DE3A77574B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9533069" y="1419766"/>
            <a:ext cx="1464687" cy="1221691"/>
          </a:xfrm>
          <a:prstGeom prst="rect">
            <a:avLst/>
          </a:prstGeom>
        </p:spPr>
      </p:pic>
      <p:grpSp>
        <p:nvGrpSpPr>
          <p:cNvPr id="36" name="Group 35">
            <a:extLst>
              <a:ext uri="{FF2B5EF4-FFF2-40B4-BE49-F238E27FC236}">
                <a16:creationId xmlns:a16="http://schemas.microsoft.com/office/drawing/2014/main" id="{78B06256-103E-4AF1-9E04-52997DF57210}"/>
              </a:ext>
            </a:extLst>
          </p:cNvPr>
          <p:cNvGrpSpPr/>
          <p:nvPr/>
        </p:nvGrpSpPr>
        <p:grpSpPr>
          <a:xfrm>
            <a:off x="1465542" y="4094748"/>
            <a:ext cx="1370207" cy="1753376"/>
            <a:chOff x="3777628" y="4479785"/>
            <a:chExt cx="1370207" cy="1753376"/>
          </a:xfrm>
        </p:grpSpPr>
        <p:pic>
          <p:nvPicPr>
            <p:cNvPr id="37" name="Picture 36" descr="A picture containing indoor, object&#10;&#10;Description generated with high confidence">
              <a:extLst>
                <a:ext uri="{FF2B5EF4-FFF2-40B4-BE49-F238E27FC236}">
                  <a16:creationId xmlns:a16="http://schemas.microsoft.com/office/drawing/2014/main" id="{9FE3A56B-E84A-488A-9BA6-8ACCB52213C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p:blipFill>
          <p:spPr>
            <a:xfrm rot="5400000">
              <a:off x="3586044" y="4671369"/>
              <a:ext cx="1753376" cy="1370207"/>
            </a:xfrm>
            <a:prstGeom prst="rect">
              <a:avLst/>
            </a:prstGeom>
          </p:spPr>
        </p:pic>
        <p:grpSp>
          <p:nvGrpSpPr>
            <p:cNvPr id="38" name="Group 37">
              <a:extLst>
                <a:ext uri="{FF2B5EF4-FFF2-40B4-BE49-F238E27FC236}">
                  <a16:creationId xmlns:a16="http://schemas.microsoft.com/office/drawing/2014/main" id="{D28190B3-41A3-4810-B148-BA4CCF9403FA}"/>
                </a:ext>
              </a:extLst>
            </p:cNvPr>
            <p:cNvGrpSpPr/>
            <p:nvPr/>
          </p:nvGrpSpPr>
          <p:grpSpPr>
            <a:xfrm rot="17024769">
              <a:off x="4222865" y="4784291"/>
              <a:ext cx="675835" cy="882715"/>
              <a:chOff x="4841107" y="5015344"/>
              <a:chExt cx="620543" cy="788556"/>
            </a:xfrm>
          </p:grpSpPr>
          <p:cxnSp>
            <p:nvCxnSpPr>
              <p:cNvPr id="39" name="Straight Arrow Connector 38">
                <a:extLst>
                  <a:ext uri="{FF2B5EF4-FFF2-40B4-BE49-F238E27FC236}">
                    <a16:creationId xmlns:a16="http://schemas.microsoft.com/office/drawing/2014/main" id="{C20BAAB8-3479-4F69-B62D-A2B454E27275}"/>
                  </a:ext>
                </a:extLst>
              </p:cNvPr>
              <p:cNvCxnSpPr>
                <a:cxnSpLocks/>
              </p:cNvCxnSpPr>
              <p:nvPr/>
            </p:nvCxnSpPr>
            <p:spPr>
              <a:xfrm rot="4575231" flipH="1" flipV="1">
                <a:off x="5030887" y="5245100"/>
                <a:ext cx="660519" cy="201007"/>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A3C894-12BF-4486-B1F5-35BDFE6D40FC}"/>
                  </a:ext>
                </a:extLst>
              </p:cNvPr>
              <p:cNvCxnSpPr>
                <a:cxnSpLocks/>
              </p:cNvCxnSpPr>
              <p:nvPr/>
            </p:nvCxnSpPr>
            <p:spPr>
              <a:xfrm flipH="1" flipV="1">
                <a:off x="4841107" y="5056290"/>
                <a:ext cx="22993" cy="74761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41" name="Picture 40" descr="A close up of a camera&#10;&#10;Description generated with high confidence">
            <a:extLst>
              <a:ext uri="{FF2B5EF4-FFF2-40B4-BE49-F238E27FC236}">
                <a16:creationId xmlns:a16="http://schemas.microsoft.com/office/drawing/2014/main" id="{115CCD2A-0F18-4F29-8B9B-67CD1291578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5400000">
            <a:off x="4688229" y="4096777"/>
            <a:ext cx="1778687" cy="1756348"/>
          </a:xfrm>
          <a:prstGeom prst="rect">
            <a:avLst/>
          </a:prstGeom>
        </p:spPr>
      </p:pic>
      <p:sp>
        <p:nvSpPr>
          <p:cNvPr id="42" name="Arc 41">
            <a:extLst>
              <a:ext uri="{FF2B5EF4-FFF2-40B4-BE49-F238E27FC236}">
                <a16:creationId xmlns:a16="http://schemas.microsoft.com/office/drawing/2014/main" id="{CE017F18-F7DC-4F67-8586-A829E7AB6D15}"/>
              </a:ext>
            </a:extLst>
          </p:cNvPr>
          <p:cNvSpPr/>
          <p:nvPr/>
        </p:nvSpPr>
        <p:spPr>
          <a:xfrm flipV="1">
            <a:off x="5151364" y="4417336"/>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43" name="Picture 42" descr="A close up of a camera&#10;&#10;Description generated with high confidence">
            <a:extLst>
              <a:ext uri="{FF2B5EF4-FFF2-40B4-BE49-F238E27FC236}">
                <a16:creationId xmlns:a16="http://schemas.microsoft.com/office/drawing/2014/main" id="{A2F36EC2-FD0A-438E-9F9B-8D59B3190C4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047125" y="4091595"/>
            <a:ext cx="1683910" cy="1772700"/>
          </a:xfrm>
          <a:prstGeom prst="rect">
            <a:avLst/>
          </a:prstGeom>
        </p:spPr>
      </p:pic>
      <p:sp>
        <p:nvSpPr>
          <p:cNvPr id="44" name="Arc 43">
            <a:extLst>
              <a:ext uri="{FF2B5EF4-FFF2-40B4-BE49-F238E27FC236}">
                <a16:creationId xmlns:a16="http://schemas.microsoft.com/office/drawing/2014/main" id="{EF049B3A-5BC5-4DC2-8FA1-FB1661ED4064}"/>
              </a:ext>
            </a:extLst>
          </p:cNvPr>
          <p:cNvSpPr/>
          <p:nvPr/>
        </p:nvSpPr>
        <p:spPr>
          <a:xfrm flipV="1">
            <a:off x="8514505" y="4411829"/>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D966C660-2AFC-4029-8E74-D2EA7C48D50F}"/>
              </a:ext>
            </a:extLst>
          </p:cNvPr>
          <p:cNvSpPr/>
          <p:nvPr/>
        </p:nvSpPr>
        <p:spPr>
          <a:xfrm>
            <a:off x="1396284" y="2786569"/>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1</a:t>
            </a:r>
          </a:p>
        </p:txBody>
      </p:sp>
      <p:sp>
        <p:nvSpPr>
          <p:cNvPr id="46" name="Rectangle 45">
            <a:extLst>
              <a:ext uri="{FF2B5EF4-FFF2-40B4-BE49-F238E27FC236}">
                <a16:creationId xmlns:a16="http://schemas.microsoft.com/office/drawing/2014/main" id="{EA40DFF7-AB2D-4B27-836C-1FA6A4EFD6FE}"/>
              </a:ext>
            </a:extLst>
          </p:cNvPr>
          <p:cNvSpPr/>
          <p:nvPr/>
        </p:nvSpPr>
        <p:spPr>
          <a:xfrm>
            <a:off x="4686687" y="2808342"/>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2</a:t>
            </a:r>
          </a:p>
        </p:txBody>
      </p:sp>
      <p:sp>
        <p:nvSpPr>
          <p:cNvPr id="47" name="Rectangle 46">
            <a:extLst>
              <a:ext uri="{FF2B5EF4-FFF2-40B4-BE49-F238E27FC236}">
                <a16:creationId xmlns:a16="http://schemas.microsoft.com/office/drawing/2014/main" id="{E6BECA3E-3A17-4550-A769-0AFD65B78DCD}"/>
              </a:ext>
            </a:extLst>
          </p:cNvPr>
          <p:cNvSpPr/>
          <p:nvPr/>
        </p:nvSpPr>
        <p:spPr>
          <a:xfrm>
            <a:off x="7976513" y="2792416"/>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solidFill>
                  <a:srgbClr val="FFFF00"/>
                </a:solidFill>
                <a:effectLst>
                  <a:outerShdw blurRad="38100" dist="22860" dir="5400000" algn="tl" rotWithShape="0">
                    <a:srgbClr val="000000">
                      <a:alpha val="30000"/>
                    </a:srgbClr>
                  </a:outerShdw>
                </a:effectLst>
              </a:rPr>
              <a:t>Removal Step 3</a:t>
            </a:r>
          </a:p>
        </p:txBody>
      </p:sp>
      <p:sp>
        <p:nvSpPr>
          <p:cNvPr id="48" name="Rectangle 47">
            <a:extLst>
              <a:ext uri="{FF2B5EF4-FFF2-40B4-BE49-F238E27FC236}">
                <a16:creationId xmlns:a16="http://schemas.microsoft.com/office/drawing/2014/main" id="{174B2889-11F3-4B6B-A78C-0406ECC2B6CF}"/>
              </a:ext>
            </a:extLst>
          </p:cNvPr>
          <p:cNvSpPr/>
          <p:nvPr/>
        </p:nvSpPr>
        <p:spPr>
          <a:xfrm>
            <a:off x="1448496" y="5899819"/>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1</a:t>
            </a:r>
          </a:p>
        </p:txBody>
      </p:sp>
      <p:sp>
        <p:nvSpPr>
          <p:cNvPr id="49" name="Rectangle 48">
            <a:extLst>
              <a:ext uri="{FF2B5EF4-FFF2-40B4-BE49-F238E27FC236}">
                <a16:creationId xmlns:a16="http://schemas.microsoft.com/office/drawing/2014/main" id="{97D7CB7C-4189-4788-B2DD-8BF807B548B4}"/>
              </a:ext>
            </a:extLst>
          </p:cNvPr>
          <p:cNvSpPr/>
          <p:nvPr/>
        </p:nvSpPr>
        <p:spPr>
          <a:xfrm>
            <a:off x="4713103" y="5901310"/>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2</a:t>
            </a:r>
          </a:p>
        </p:txBody>
      </p:sp>
      <p:sp>
        <p:nvSpPr>
          <p:cNvPr id="50" name="Rectangle 49">
            <a:extLst>
              <a:ext uri="{FF2B5EF4-FFF2-40B4-BE49-F238E27FC236}">
                <a16:creationId xmlns:a16="http://schemas.microsoft.com/office/drawing/2014/main" id="{DDBDD1F2-22EF-4949-ADA8-3F67E9943519}"/>
              </a:ext>
            </a:extLst>
          </p:cNvPr>
          <p:cNvSpPr/>
          <p:nvPr/>
        </p:nvSpPr>
        <p:spPr>
          <a:xfrm>
            <a:off x="7996905" y="5906440"/>
            <a:ext cx="3011952" cy="461665"/>
          </a:xfrm>
          <a:prstGeom prst="rect">
            <a:avLst/>
          </a:prstGeom>
          <a:solidFill>
            <a:schemeClr val="accent5"/>
          </a:solidFill>
        </p:spPr>
        <p:txBody>
          <a:bodyPr wrap="square" lIns="91440" tIns="45720" rIns="91440" bIns="45720">
            <a:spAutoFit/>
          </a:bodyPr>
          <a:lstStyle/>
          <a:p>
            <a:pPr algn="ctr"/>
            <a:r>
              <a:rPr lang="en-US" sz="2400" b="1" cap="none" spc="0" dirty="0">
                <a:ln w="10160">
                  <a:noFill/>
                  <a:prstDash val="solid"/>
                </a:ln>
                <a:solidFill>
                  <a:srgbClr val="FFFF00"/>
                </a:solidFill>
                <a:effectLst>
                  <a:outerShdw blurRad="38100" dist="22860" dir="5400000" algn="tl" rotWithShape="0">
                    <a:srgbClr val="000000">
                      <a:alpha val="30000"/>
                    </a:srgbClr>
                  </a:outerShdw>
                </a:effectLst>
              </a:rPr>
              <a:t>Fitment Step 3</a:t>
            </a:r>
          </a:p>
        </p:txBody>
      </p:sp>
    </p:spTree>
    <p:extLst>
      <p:ext uri="{BB962C8B-B14F-4D97-AF65-F5344CB8AC3E}">
        <p14:creationId xmlns:p14="http://schemas.microsoft.com/office/powerpoint/2010/main" val="62313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219151" cy="523220"/>
          </a:xfrm>
          <a:prstGeom prst="rect">
            <a:avLst/>
          </a:prstGeom>
          <a:noFill/>
        </p:spPr>
        <p:txBody>
          <a:bodyPr wrap="none" rtlCol="0">
            <a:spAutoFit/>
          </a:bodyPr>
          <a:lstStyle/>
          <a:p>
            <a:r>
              <a:rPr lang="en-US" sz="2800" b="1" dirty="0"/>
              <a:t>BS6 Diesel &amp; AdBlue</a:t>
            </a:r>
          </a:p>
        </p:txBody>
      </p:sp>
      <p:sp>
        <p:nvSpPr>
          <p:cNvPr id="10" name="TextBox 9">
            <a:extLst>
              <a:ext uri="{FF2B5EF4-FFF2-40B4-BE49-F238E27FC236}">
                <a16:creationId xmlns:a16="http://schemas.microsoft.com/office/drawing/2014/main" id="{44EB5A75-83ED-4F8E-9B3F-2CF86A627ED5}"/>
              </a:ext>
            </a:extLst>
          </p:cNvPr>
          <p:cNvSpPr txBox="1"/>
          <p:nvPr/>
        </p:nvSpPr>
        <p:spPr>
          <a:xfrm>
            <a:off x="490330" y="516835"/>
            <a:ext cx="463588" cy="523220"/>
          </a:xfrm>
          <a:prstGeom prst="rect">
            <a:avLst/>
          </a:prstGeom>
          <a:noFill/>
        </p:spPr>
        <p:txBody>
          <a:bodyPr wrap="none" rtlCol="0">
            <a:spAutoFit/>
          </a:bodyPr>
          <a:lstStyle/>
          <a:p>
            <a:r>
              <a:rPr lang="en-US" sz="2800" b="1" dirty="0"/>
              <a:t>5.</a:t>
            </a:r>
            <a:endParaRPr lang="en-IN" sz="2000" b="1" dirty="0"/>
          </a:p>
        </p:txBody>
      </p:sp>
      <p:sp>
        <p:nvSpPr>
          <p:cNvPr id="4" name="TextBox 3">
            <a:extLst>
              <a:ext uri="{FF2B5EF4-FFF2-40B4-BE49-F238E27FC236}">
                <a16:creationId xmlns:a16="http://schemas.microsoft.com/office/drawing/2014/main" id="{8DE730EA-1A5E-405B-A845-5F910EACAFE8}"/>
              </a:ext>
            </a:extLst>
          </p:cNvPr>
          <p:cNvSpPr txBox="1"/>
          <p:nvPr/>
        </p:nvSpPr>
        <p:spPr>
          <a:xfrm>
            <a:off x="722124" y="775012"/>
            <a:ext cx="6592841" cy="400110"/>
          </a:xfrm>
          <a:prstGeom prst="rect">
            <a:avLst/>
          </a:prstGeom>
          <a:noFill/>
        </p:spPr>
        <p:txBody>
          <a:bodyPr wrap="square" rtlCol="0">
            <a:spAutoFit/>
          </a:bodyPr>
          <a:lstStyle/>
          <a:p>
            <a:pPr algn="ctr"/>
            <a:r>
              <a:rPr lang="en-IN" sz="2000" b="1" dirty="0">
                <a:latin typeface="Arial" panose="020B0604020202020204" pitchFamily="34" charset="0"/>
                <a:cs typeface="Arial" panose="020B0604020202020204" pitchFamily="34" charset="0"/>
              </a:rPr>
              <a:t>DEF Tank Cap Removal &amp; Fitment</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031458F-F530-4646-9E13-7A7BFD673EA0}"/>
              </a:ext>
            </a:extLst>
          </p:cNvPr>
          <p:cNvSpPr>
            <a:spLocks/>
          </p:cNvSpPr>
          <p:nvPr/>
        </p:nvSpPr>
        <p:spPr>
          <a:xfrm>
            <a:off x="1363334" y="1275149"/>
            <a:ext cx="3200400" cy="2577245"/>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212DE67-8AC6-46E5-A7CE-B4B53B01C7C9}"/>
              </a:ext>
            </a:extLst>
          </p:cNvPr>
          <p:cNvSpPr>
            <a:spLocks/>
          </p:cNvSpPr>
          <p:nvPr/>
        </p:nvSpPr>
        <p:spPr>
          <a:xfrm>
            <a:off x="4662706" y="1275149"/>
            <a:ext cx="3200400" cy="2577245"/>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C7636AF-347E-4CAC-9AC4-5F795E65F8E3}"/>
              </a:ext>
            </a:extLst>
          </p:cNvPr>
          <p:cNvSpPr>
            <a:spLocks/>
          </p:cNvSpPr>
          <p:nvPr/>
        </p:nvSpPr>
        <p:spPr>
          <a:xfrm>
            <a:off x="4667236" y="3962388"/>
            <a:ext cx="3200400" cy="2373094"/>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0E566B5-B6D8-454A-8794-0BCFE956AFB3}"/>
              </a:ext>
            </a:extLst>
          </p:cNvPr>
          <p:cNvSpPr>
            <a:spLocks/>
          </p:cNvSpPr>
          <p:nvPr/>
        </p:nvSpPr>
        <p:spPr>
          <a:xfrm>
            <a:off x="7966608" y="3962388"/>
            <a:ext cx="3850254" cy="2373094"/>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C2580C8-6043-4B8A-8DC4-41CA59B257C7}"/>
              </a:ext>
            </a:extLst>
          </p:cNvPr>
          <p:cNvSpPr>
            <a:spLocks/>
          </p:cNvSpPr>
          <p:nvPr/>
        </p:nvSpPr>
        <p:spPr>
          <a:xfrm>
            <a:off x="7971272" y="1275149"/>
            <a:ext cx="3845589" cy="2572018"/>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39EDAFE-FB53-4E7D-9FA7-64AFECBBFC08}"/>
              </a:ext>
            </a:extLst>
          </p:cNvPr>
          <p:cNvSpPr>
            <a:spLocks/>
          </p:cNvSpPr>
          <p:nvPr/>
        </p:nvSpPr>
        <p:spPr>
          <a:xfrm>
            <a:off x="1377261" y="3992826"/>
            <a:ext cx="3200400" cy="2342656"/>
          </a:xfrm>
          <a:prstGeom prst="rect">
            <a:avLst/>
          </a:prstGeom>
          <a:solidFill>
            <a:schemeClr val="bg1"/>
          </a:solidFill>
          <a:ln w="9525">
            <a:solidFill>
              <a:schemeClr val="bg1">
                <a:lumMod val="65000"/>
              </a:schemeClr>
            </a:solidFill>
          </a:ln>
          <a:effectLst>
            <a:outerShdw blurRad="254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solidFill>
                <a:schemeClr val="tx1"/>
              </a:solidFill>
              <a:latin typeface="Arial" panose="020B0604020202020204" pitchFamily="34" charset="0"/>
              <a:cs typeface="Arial" panose="020B0604020202020204" pitchFamily="34" charset="0"/>
            </a:endParaRPr>
          </a:p>
        </p:txBody>
      </p:sp>
      <p:pic>
        <p:nvPicPr>
          <p:cNvPr id="12" name="Picture 11" descr="A picture containing indoor&#10;&#10;Description generated with very high confidence">
            <a:extLst>
              <a:ext uri="{FF2B5EF4-FFF2-40B4-BE49-F238E27FC236}">
                <a16:creationId xmlns:a16="http://schemas.microsoft.com/office/drawing/2014/main" id="{2E89BB43-13FD-4F47-9DC9-D7733984010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93" b="-1"/>
          <a:stretch/>
        </p:blipFill>
        <p:spPr>
          <a:xfrm rot="5400000">
            <a:off x="1439072" y="1395150"/>
            <a:ext cx="1497808" cy="1402185"/>
          </a:xfrm>
          <a:prstGeom prst="rect">
            <a:avLst/>
          </a:prstGeom>
        </p:spPr>
      </p:pic>
      <p:sp>
        <p:nvSpPr>
          <p:cNvPr id="13" name="TextBox 12">
            <a:extLst>
              <a:ext uri="{FF2B5EF4-FFF2-40B4-BE49-F238E27FC236}">
                <a16:creationId xmlns:a16="http://schemas.microsoft.com/office/drawing/2014/main" id="{F774DA4B-C7B5-4B0F-8BEB-2569C2436BB7}"/>
              </a:ext>
            </a:extLst>
          </p:cNvPr>
          <p:cNvSpPr txBox="1"/>
          <p:nvPr/>
        </p:nvSpPr>
        <p:spPr>
          <a:xfrm>
            <a:off x="1375712" y="3279272"/>
            <a:ext cx="3146187" cy="584775"/>
          </a:xfrm>
          <a:prstGeom prst="rect">
            <a:avLst/>
          </a:prstGeom>
          <a:noFill/>
        </p:spPr>
        <p:txBody>
          <a:bodyPr wrap="square" rtlCol="0">
            <a:spAutoFit/>
          </a:bodyPr>
          <a:lstStyle/>
          <a:p>
            <a:pPr algn="ctr"/>
            <a:r>
              <a:rPr lang="en-US" sz="1600" dirty="0"/>
              <a:t>Slide the latch and Insert the DEF tank Key</a:t>
            </a:r>
          </a:p>
        </p:txBody>
      </p:sp>
      <p:pic>
        <p:nvPicPr>
          <p:cNvPr id="14" name="Picture 13" descr="A picture containing indoor, person&#10;&#10;Description generated with very high confidence">
            <a:extLst>
              <a:ext uri="{FF2B5EF4-FFF2-40B4-BE49-F238E27FC236}">
                <a16:creationId xmlns:a16="http://schemas.microsoft.com/office/drawing/2014/main" id="{DA5E6E04-C891-4662-B64C-9E36030173E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2999812" y="1339871"/>
            <a:ext cx="1493506" cy="1517049"/>
          </a:xfrm>
          <a:prstGeom prst="rect">
            <a:avLst/>
          </a:prstGeom>
        </p:spPr>
      </p:pic>
      <p:sp>
        <p:nvSpPr>
          <p:cNvPr id="15" name="TextBox 14">
            <a:extLst>
              <a:ext uri="{FF2B5EF4-FFF2-40B4-BE49-F238E27FC236}">
                <a16:creationId xmlns:a16="http://schemas.microsoft.com/office/drawing/2014/main" id="{FC37192C-7137-47E0-9FCE-38B4AB84B3FB}"/>
              </a:ext>
            </a:extLst>
          </p:cNvPr>
          <p:cNvSpPr txBox="1"/>
          <p:nvPr/>
        </p:nvSpPr>
        <p:spPr>
          <a:xfrm>
            <a:off x="4815698" y="3262392"/>
            <a:ext cx="2854084" cy="584775"/>
          </a:xfrm>
          <a:prstGeom prst="rect">
            <a:avLst/>
          </a:prstGeom>
          <a:noFill/>
        </p:spPr>
        <p:txBody>
          <a:bodyPr wrap="square" rtlCol="0">
            <a:spAutoFit/>
          </a:bodyPr>
          <a:lstStyle/>
          <a:p>
            <a:pPr algn="ctr"/>
            <a:r>
              <a:rPr lang="en-US" sz="1600" dirty="0"/>
              <a:t>Rotate the Key </a:t>
            </a:r>
          </a:p>
          <a:p>
            <a:pPr algn="ctr"/>
            <a:r>
              <a:rPr lang="en-US" sz="1600" dirty="0"/>
              <a:t>90° Anti-clock wise </a:t>
            </a:r>
          </a:p>
        </p:txBody>
      </p:sp>
      <p:pic>
        <p:nvPicPr>
          <p:cNvPr id="16" name="Picture 15" descr="A picture containing indoor, wall&#10;&#10;Description generated with high confidence">
            <a:extLst>
              <a:ext uri="{FF2B5EF4-FFF2-40B4-BE49-F238E27FC236}">
                <a16:creationId xmlns:a16="http://schemas.microsoft.com/office/drawing/2014/main" id="{73942A85-DD70-4BB0-AB5F-8CB234E3E2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766076" y="1400617"/>
            <a:ext cx="1445863" cy="1443199"/>
          </a:xfrm>
          <a:prstGeom prst="rect">
            <a:avLst/>
          </a:prstGeom>
        </p:spPr>
      </p:pic>
      <p:pic>
        <p:nvPicPr>
          <p:cNvPr id="17" name="Picture 16" descr="A picture containing indoor&#10;&#10;Description generated with high confidence">
            <a:extLst>
              <a:ext uri="{FF2B5EF4-FFF2-40B4-BE49-F238E27FC236}">
                <a16:creationId xmlns:a16="http://schemas.microsoft.com/office/drawing/2014/main" id="{3D7AF340-52AB-446B-8E9C-A8CD25FDD47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6342328" y="1400298"/>
            <a:ext cx="1445863" cy="1430620"/>
          </a:xfrm>
          <a:prstGeom prst="rect">
            <a:avLst/>
          </a:prstGeom>
        </p:spPr>
      </p:pic>
      <p:sp>
        <p:nvSpPr>
          <p:cNvPr id="18" name="Arc 17">
            <a:extLst>
              <a:ext uri="{FF2B5EF4-FFF2-40B4-BE49-F238E27FC236}">
                <a16:creationId xmlns:a16="http://schemas.microsoft.com/office/drawing/2014/main" id="{7219F69C-9E44-44F4-87C9-F05F6029634D}"/>
              </a:ext>
            </a:extLst>
          </p:cNvPr>
          <p:cNvSpPr/>
          <p:nvPr/>
        </p:nvSpPr>
        <p:spPr>
          <a:xfrm flipV="1">
            <a:off x="5169945" y="1575087"/>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9" name="TextBox 18">
            <a:extLst>
              <a:ext uri="{FF2B5EF4-FFF2-40B4-BE49-F238E27FC236}">
                <a16:creationId xmlns:a16="http://schemas.microsoft.com/office/drawing/2014/main" id="{81201DA5-771F-4849-8ADF-69BDA3F87860}"/>
              </a:ext>
            </a:extLst>
          </p:cNvPr>
          <p:cNvSpPr txBox="1"/>
          <p:nvPr/>
        </p:nvSpPr>
        <p:spPr>
          <a:xfrm>
            <a:off x="8016098" y="3206856"/>
            <a:ext cx="3086617" cy="584775"/>
          </a:xfrm>
          <a:prstGeom prst="rect">
            <a:avLst/>
          </a:prstGeom>
          <a:noFill/>
        </p:spPr>
        <p:txBody>
          <a:bodyPr wrap="square" rtlCol="0">
            <a:spAutoFit/>
          </a:bodyPr>
          <a:lstStyle/>
          <a:p>
            <a:pPr algn="ctr"/>
            <a:r>
              <a:rPr lang="en-US" sz="1600" dirty="0"/>
              <a:t>Rotate Cap Anti-clock wise to the end &amp; remove from tank</a:t>
            </a:r>
          </a:p>
        </p:txBody>
      </p:sp>
      <p:pic>
        <p:nvPicPr>
          <p:cNvPr id="20" name="Picture 19" descr="A picture containing indoor&#10;&#10;Description generated with high confidence">
            <a:extLst>
              <a:ext uri="{FF2B5EF4-FFF2-40B4-BE49-F238E27FC236}">
                <a16:creationId xmlns:a16="http://schemas.microsoft.com/office/drawing/2014/main" id="{48E4E818-BEF3-410E-9AF8-01E0B905A08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8092994" y="1418206"/>
            <a:ext cx="1281769" cy="1334210"/>
          </a:xfrm>
          <a:prstGeom prst="rect">
            <a:avLst/>
          </a:prstGeom>
        </p:spPr>
      </p:pic>
      <p:pic>
        <p:nvPicPr>
          <p:cNvPr id="21" name="Picture 20" descr="A close up of a camera&#10;&#10;Description generated with high confidence">
            <a:extLst>
              <a:ext uri="{FF2B5EF4-FFF2-40B4-BE49-F238E27FC236}">
                <a16:creationId xmlns:a16="http://schemas.microsoft.com/office/drawing/2014/main" id="{3918C76D-9E7E-4044-9804-1A79614D260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5400000">
            <a:off x="9678786" y="1243407"/>
            <a:ext cx="1281769" cy="1691830"/>
          </a:xfrm>
          <a:prstGeom prst="rect">
            <a:avLst/>
          </a:prstGeom>
        </p:spPr>
      </p:pic>
      <p:grpSp>
        <p:nvGrpSpPr>
          <p:cNvPr id="22" name="Group 21">
            <a:extLst>
              <a:ext uri="{FF2B5EF4-FFF2-40B4-BE49-F238E27FC236}">
                <a16:creationId xmlns:a16="http://schemas.microsoft.com/office/drawing/2014/main" id="{53480F87-A5F0-4682-8CC7-FCBFB315630E}"/>
              </a:ext>
            </a:extLst>
          </p:cNvPr>
          <p:cNvGrpSpPr/>
          <p:nvPr/>
        </p:nvGrpSpPr>
        <p:grpSpPr>
          <a:xfrm>
            <a:off x="1593796" y="4101157"/>
            <a:ext cx="2778162" cy="1340993"/>
            <a:chOff x="3954399" y="4522130"/>
            <a:chExt cx="2276317" cy="1690293"/>
          </a:xfrm>
        </p:grpSpPr>
        <p:pic>
          <p:nvPicPr>
            <p:cNvPr id="23" name="Picture 22" descr="A picture containing indoor&#10;&#10;Description generated with very high confidence">
              <a:extLst>
                <a:ext uri="{FF2B5EF4-FFF2-40B4-BE49-F238E27FC236}">
                  <a16:creationId xmlns:a16="http://schemas.microsoft.com/office/drawing/2014/main" id="{6FE5BCD2-8C1B-4AB5-BCEA-DB069B1B24A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5400000">
              <a:off x="4247411" y="4229118"/>
              <a:ext cx="1690293" cy="2276317"/>
            </a:xfrm>
            <a:prstGeom prst="rect">
              <a:avLst/>
            </a:prstGeom>
          </p:spPr>
        </p:pic>
        <p:cxnSp>
          <p:nvCxnSpPr>
            <p:cNvPr id="24" name="Straight Arrow Connector 23">
              <a:extLst>
                <a:ext uri="{FF2B5EF4-FFF2-40B4-BE49-F238E27FC236}">
                  <a16:creationId xmlns:a16="http://schemas.microsoft.com/office/drawing/2014/main" id="{5DFC0AD7-193C-4BDC-9263-F2E5961E76FD}"/>
                </a:ext>
              </a:extLst>
            </p:cNvPr>
            <p:cNvCxnSpPr>
              <a:cxnSpLocks/>
            </p:cNvCxnSpPr>
            <p:nvPr/>
          </p:nvCxnSpPr>
          <p:spPr>
            <a:xfrm flipV="1">
              <a:off x="5367867" y="5056289"/>
              <a:ext cx="89958" cy="7810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3722C6-4142-469F-BA30-AB05E890E25A}"/>
                </a:ext>
              </a:extLst>
            </p:cNvPr>
            <p:cNvCxnSpPr>
              <a:cxnSpLocks/>
            </p:cNvCxnSpPr>
            <p:nvPr/>
          </p:nvCxnSpPr>
          <p:spPr>
            <a:xfrm flipH="1" flipV="1">
              <a:off x="4841107" y="5056290"/>
              <a:ext cx="22993" cy="74761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34438E9-B327-4B66-B1AB-0DE0A765D796}"/>
              </a:ext>
            </a:extLst>
          </p:cNvPr>
          <p:cNvSpPr txBox="1"/>
          <p:nvPr/>
        </p:nvSpPr>
        <p:spPr>
          <a:xfrm>
            <a:off x="9860698" y="4029602"/>
            <a:ext cx="1956164" cy="1815882"/>
          </a:xfrm>
          <a:prstGeom prst="rect">
            <a:avLst/>
          </a:prstGeom>
          <a:noFill/>
        </p:spPr>
        <p:txBody>
          <a:bodyPr wrap="square" rtlCol="0">
            <a:spAutoFit/>
          </a:bodyPr>
          <a:lstStyle/>
          <a:p>
            <a:pPr algn="ctr"/>
            <a:r>
              <a:rPr lang="en-US" sz="1600" dirty="0"/>
              <a:t>Rotate Key 90° </a:t>
            </a:r>
          </a:p>
          <a:p>
            <a:pPr algn="ctr"/>
            <a:r>
              <a:rPr lang="en-US" sz="1600" dirty="0"/>
              <a:t>Clock wise &amp; remove Key. Rotate the Cap anti clockwise for 2 rotations and verify the cap does not come out</a:t>
            </a:r>
          </a:p>
        </p:txBody>
      </p:sp>
      <p:grpSp>
        <p:nvGrpSpPr>
          <p:cNvPr id="27" name="Group 26">
            <a:extLst>
              <a:ext uri="{FF2B5EF4-FFF2-40B4-BE49-F238E27FC236}">
                <a16:creationId xmlns:a16="http://schemas.microsoft.com/office/drawing/2014/main" id="{2C9CC0E1-6ABF-49F8-B441-A2539DA12EF5}"/>
              </a:ext>
            </a:extLst>
          </p:cNvPr>
          <p:cNvGrpSpPr/>
          <p:nvPr/>
        </p:nvGrpSpPr>
        <p:grpSpPr>
          <a:xfrm>
            <a:off x="8194768" y="4092950"/>
            <a:ext cx="1761595" cy="1788463"/>
            <a:chOff x="3364691" y="7245217"/>
            <a:chExt cx="1443199" cy="1445863"/>
          </a:xfrm>
        </p:grpSpPr>
        <p:pic>
          <p:nvPicPr>
            <p:cNvPr id="28" name="Picture 27" descr="A picture containing indoor, wall&#10;&#10;Description generated with high confidence">
              <a:extLst>
                <a:ext uri="{FF2B5EF4-FFF2-40B4-BE49-F238E27FC236}">
                  <a16:creationId xmlns:a16="http://schemas.microsoft.com/office/drawing/2014/main" id="{0D5287BD-E0B5-4C0F-A0A4-3C895FAE6E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5400000">
              <a:off x="3363359" y="7246549"/>
              <a:ext cx="1445863" cy="1443199"/>
            </a:xfrm>
            <a:prstGeom prst="rect">
              <a:avLst/>
            </a:prstGeom>
          </p:spPr>
        </p:pic>
        <p:sp>
          <p:nvSpPr>
            <p:cNvPr id="29" name="Arc 28">
              <a:extLst>
                <a:ext uri="{FF2B5EF4-FFF2-40B4-BE49-F238E27FC236}">
                  <a16:creationId xmlns:a16="http://schemas.microsoft.com/office/drawing/2014/main" id="{9C80680F-9F7B-4F6F-8673-B0BA11A4B0F7}"/>
                </a:ext>
              </a:extLst>
            </p:cNvPr>
            <p:cNvSpPr/>
            <p:nvPr/>
          </p:nvSpPr>
          <p:spPr>
            <a:xfrm flipV="1">
              <a:off x="3779651" y="7410435"/>
              <a:ext cx="712432" cy="675219"/>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id="{B09A3E30-F8E4-4265-A7D0-9318ABEFB85F}"/>
              </a:ext>
            </a:extLst>
          </p:cNvPr>
          <p:cNvSpPr txBox="1"/>
          <p:nvPr/>
        </p:nvSpPr>
        <p:spPr>
          <a:xfrm>
            <a:off x="6762912" y="4014456"/>
            <a:ext cx="1104723" cy="1323439"/>
          </a:xfrm>
          <a:prstGeom prst="rect">
            <a:avLst/>
          </a:prstGeom>
          <a:noFill/>
        </p:spPr>
        <p:txBody>
          <a:bodyPr wrap="square" rtlCol="0">
            <a:spAutoFit/>
          </a:bodyPr>
          <a:lstStyle/>
          <a:p>
            <a:pPr algn="ctr"/>
            <a:r>
              <a:rPr lang="en-US" sz="1600" dirty="0">
                <a:solidFill>
                  <a:schemeClr val="accent1"/>
                </a:solidFill>
              </a:rPr>
              <a:t>Rotate cap clock wise until it will not rotate further</a:t>
            </a:r>
          </a:p>
        </p:txBody>
      </p:sp>
      <p:sp>
        <p:nvSpPr>
          <p:cNvPr id="31" name="Arc 30">
            <a:extLst>
              <a:ext uri="{FF2B5EF4-FFF2-40B4-BE49-F238E27FC236}">
                <a16:creationId xmlns:a16="http://schemas.microsoft.com/office/drawing/2014/main" id="{3E0BBEC0-9403-4E8E-AEC9-87A86509C62A}"/>
              </a:ext>
            </a:extLst>
          </p:cNvPr>
          <p:cNvSpPr/>
          <p:nvPr/>
        </p:nvSpPr>
        <p:spPr>
          <a:xfrm flipV="1">
            <a:off x="8441580" y="1604655"/>
            <a:ext cx="712432" cy="675219"/>
          </a:xfrm>
          <a:prstGeom prst="arc">
            <a:avLst>
              <a:gd name="adj1" fmla="val 21568431"/>
              <a:gd name="adj2" fmla="val 548432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32" name="Group 31">
            <a:extLst>
              <a:ext uri="{FF2B5EF4-FFF2-40B4-BE49-F238E27FC236}">
                <a16:creationId xmlns:a16="http://schemas.microsoft.com/office/drawing/2014/main" id="{EFA12E91-D75D-4CF1-92B0-EEFFC182EADA}"/>
              </a:ext>
            </a:extLst>
          </p:cNvPr>
          <p:cNvGrpSpPr/>
          <p:nvPr/>
        </p:nvGrpSpPr>
        <p:grpSpPr>
          <a:xfrm>
            <a:off x="4788899" y="4105805"/>
            <a:ext cx="1875041" cy="1739679"/>
            <a:chOff x="905972" y="7245216"/>
            <a:chExt cx="1855989" cy="1788463"/>
          </a:xfrm>
        </p:grpSpPr>
        <p:pic>
          <p:nvPicPr>
            <p:cNvPr id="33" name="Picture 32" descr="A picture containing indoor&#10;&#10;Description generated with high confidence">
              <a:extLst>
                <a:ext uri="{FF2B5EF4-FFF2-40B4-BE49-F238E27FC236}">
                  <a16:creationId xmlns:a16="http://schemas.microsoft.com/office/drawing/2014/main" id="{34F3D9B6-25AD-45E1-8405-EB77D45DC7A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rot="5400000">
              <a:off x="939735" y="7211453"/>
              <a:ext cx="1788463" cy="1855989"/>
            </a:xfrm>
            <a:prstGeom prst="rect">
              <a:avLst/>
            </a:prstGeom>
          </p:spPr>
        </p:pic>
        <p:sp>
          <p:nvSpPr>
            <p:cNvPr id="34" name="Arc 33">
              <a:extLst>
                <a:ext uri="{FF2B5EF4-FFF2-40B4-BE49-F238E27FC236}">
                  <a16:creationId xmlns:a16="http://schemas.microsoft.com/office/drawing/2014/main" id="{40280E72-EDF5-4DBB-8EEE-A934C1A014E9}"/>
                </a:ext>
              </a:extLst>
            </p:cNvPr>
            <p:cNvSpPr/>
            <p:nvPr/>
          </p:nvSpPr>
          <p:spPr>
            <a:xfrm flipV="1">
              <a:off x="1452769" y="7530950"/>
              <a:ext cx="869607" cy="835213"/>
            </a:xfrm>
            <a:prstGeom prst="arc">
              <a:avLst>
                <a:gd name="adj1" fmla="val 21568431"/>
                <a:gd name="adj2" fmla="val 548432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35" name="TextBox 34">
            <a:extLst>
              <a:ext uri="{FF2B5EF4-FFF2-40B4-BE49-F238E27FC236}">
                <a16:creationId xmlns:a16="http://schemas.microsoft.com/office/drawing/2014/main" id="{E5DBD8CA-0055-41E9-816E-52AA1847ADA7}"/>
              </a:ext>
            </a:extLst>
          </p:cNvPr>
          <p:cNvSpPr txBox="1"/>
          <p:nvPr/>
        </p:nvSpPr>
        <p:spPr>
          <a:xfrm>
            <a:off x="1332018" y="5541825"/>
            <a:ext cx="3124151" cy="338554"/>
          </a:xfrm>
          <a:prstGeom prst="rect">
            <a:avLst/>
          </a:prstGeom>
          <a:noFill/>
        </p:spPr>
        <p:txBody>
          <a:bodyPr wrap="square" rtlCol="0">
            <a:spAutoFit/>
          </a:bodyPr>
          <a:lstStyle/>
          <a:p>
            <a:pPr algn="ctr"/>
            <a:r>
              <a:rPr lang="en-US" sz="1600" dirty="0"/>
              <a:t>Fix Cap by matching the slot</a:t>
            </a:r>
          </a:p>
        </p:txBody>
      </p:sp>
      <p:sp>
        <p:nvSpPr>
          <p:cNvPr id="36" name="Rectangle 35">
            <a:extLst>
              <a:ext uri="{FF2B5EF4-FFF2-40B4-BE49-F238E27FC236}">
                <a16:creationId xmlns:a16="http://schemas.microsoft.com/office/drawing/2014/main" id="{008EB5B0-1067-4C34-A3C3-BB082C767106}"/>
              </a:ext>
            </a:extLst>
          </p:cNvPr>
          <p:cNvSpPr/>
          <p:nvPr/>
        </p:nvSpPr>
        <p:spPr>
          <a:xfrm>
            <a:off x="1486883" y="2897408"/>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1</a:t>
            </a:r>
          </a:p>
        </p:txBody>
      </p:sp>
      <p:sp>
        <p:nvSpPr>
          <p:cNvPr id="37" name="Rectangle 36">
            <a:extLst>
              <a:ext uri="{FF2B5EF4-FFF2-40B4-BE49-F238E27FC236}">
                <a16:creationId xmlns:a16="http://schemas.microsoft.com/office/drawing/2014/main" id="{2FFA3A20-3A0D-4BD7-B640-E247964DDCC1}"/>
              </a:ext>
            </a:extLst>
          </p:cNvPr>
          <p:cNvSpPr/>
          <p:nvPr/>
        </p:nvSpPr>
        <p:spPr>
          <a:xfrm>
            <a:off x="4767408" y="2879807"/>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2</a:t>
            </a:r>
          </a:p>
        </p:txBody>
      </p:sp>
      <p:sp>
        <p:nvSpPr>
          <p:cNvPr id="38" name="Rectangle 37">
            <a:extLst>
              <a:ext uri="{FF2B5EF4-FFF2-40B4-BE49-F238E27FC236}">
                <a16:creationId xmlns:a16="http://schemas.microsoft.com/office/drawing/2014/main" id="{1199B743-7D8E-48BC-9471-6616AD0DD6D1}"/>
              </a:ext>
            </a:extLst>
          </p:cNvPr>
          <p:cNvSpPr/>
          <p:nvPr/>
        </p:nvSpPr>
        <p:spPr>
          <a:xfrm>
            <a:off x="8101244" y="2857608"/>
            <a:ext cx="3011952" cy="400110"/>
          </a:xfrm>
          <a:prstGeom prst="rect">
            <a:avLst/>
          </a:prstGeom>
          <a:solidFill>
            <a:schemeClr val="accent2"/>
          </a:solidFill>
        </p:spPr>
        <p:txBody>
          <a:bodyPr wrap="square" lIns="91440" tIns="45720" rIns="91440" bIns="45720">
            <a:spAutoFit/>
          </a:bodyPr>
          <a:lstStyle/>
          <a:p>
            <a:pPr algn="ctr"/>
            <a:r>
              <a:rPr lang="en-US" sz="2000" b="1" cap="none" spc="0" dirty="0">
                <a:ln w="10160">
                  <a:noFill/>
                  <a:prstDash val="solid"/>
                </a:ln>
              </a:rPr>
              <a:t>Removal Step 3</a:t>
            </a:r>
          </a:p>
        </p:txBody>
      </p:sp>
      <p:sp>
        <p:nvSpPr>
          <p:cNvPr id="39" name="Rectangle 38">
            <a:extLst>
              <a:ext uri="{FF2B5EF4-FFF2-40B4-BE49-F238E27FC236}">
                <a16:creationId xmlns:a16="http://schemas.microsoft.com/office/drawing/2014/main" id="{5FE960B8-637A-4A10-B641-80241FEAEE4E}"/>
              </a:ext>
            </a:extLst>
          </p:cNvPr>
          <p:cNvSpPr/>
          <p:nvPr/>
        </p:nvSpPr>
        <p:spPr>
          <a:xfrm>
            <a:off x="1495840" y="5913652"/>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1</a:t>
            </a:r>
          </a:p>
        </p:txBody>
      </p:sp>
      <p:sp>
        <p:nvSpPr>
          <p:cNvPr id="40" name="Rectangle 39">
            <a:extLst>
              <a:ext uri="{FF2B5EF4-FFF2-40B4-BE49-F238E27FC236}">
                <a16:creationId xmlns:a16="http://schemas.microsoft.com/office/drawing/2014/main" id="{9740AA85-B537-4C79-881C-2DD39CAEF76D}"/>
              </a:ext>
            </a:extLst>
          </p:cNvPr>
          <p:cNvSpPr/>
          <p:nvPr/>
        </p:nvSpPr>
        <p:spPr>
          <a:xfrm>
            <a:off x="4740538" y="5935371"/>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2</a:t>
            </a:r>
          </a:p>
        </p:txBody>
      </p:sp>
      <p:sp>
        <p:nvSpPr>
          <p:cNvPr id="41" name="Rectangle 40">
            <a:extLst>
              <a:ext uri="{FF2B5EF4-FFF2-40B4-BE49-F238E27FC236}">
                <a16:creationId xmlns:a16="http://schemas.microsoft.com/office/drawing/2014/main" id="{5378D8E8-B800-4EAE-96B9-07572343ED02}"/>
              </a:ext>
            </a:extLst>
          </p:cNvPr>
          <p:cNvSpPr/>
          <p:nvPr/>
        </p:nvSpPr>
        <p:spPr>
          <a:xfrm>
            <a:off x="8066248" y="5935371"/>
            <a:ext cx="3011952" cy="400110"/>
          </a:xfrm>
          <a:prstGeom prst="rect">
            <a:avLst/>
          </a:prstGeom>
          <a:solidFill>
            <a:schemeClr val="accent5"/>
          </a:solidFill>
        </p:spPr>
        <p:txBody>
          <a:bodyPr wrap="square" lIns="91440" tIns="45720" rIns="91440" bIns="45720">
            <a:spAutoFit/>
          </a:bodyPr>
          <a:lstStyle/>
          <a:p>
            <a:pPr algn="ctr"/>
            <a:r>
              <a:rPr lang="en-US" sz="2000" b="1" cap="none" spc="0" dirty="0">
                <a:ln w="10160">
                  <a:noFill/>
                  <a:prstDash val="solid"/>
                </a:ln>
              </a:rPr>
              <a:t>Fitment Step 3</a:t>
            </a:r>
          </a:p>
        </p:txBody>
      </p:sp>
    </p:spTree>
    <p:extLst>
      <p:ext uri="{BB962C8B-B14F-4D97-AF65-F5344CB8AC3E}">
        <p14:creationId xmlns:p14="http://schemas.microsoft.com/office/powerpoint/2010/main" val="12293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ABF5B9F-C435-4A6E-B9B0-A7BA39901530}"/>
              </a:ext>
            </a:extLst>
          </p:cNvPr>
          <p:cNvSpPr txBox="1"/>
          <p:nvPr/>
        </p:nvSpPr>
        <p:spPr>
          <a:xfrm>
            <a:off x="1495840" y="516835"/>
            <a:ext cx="5813579" cy="523220"/>
          </a:xfrm>
          <a:prstGeom prst="rect">
            <a:avLst/>
          </a:prstGeom>
          <a:noFill/>
        </p:spPr>
        <p:txBody>
          <a:bodyPr wrap="none" rtlCol="0">
            <a:spAutoFit/>
          </a:bodyPr>
          <a:lstStyle/>
          <a:p>
            <a:r>
              <a:rPr lang="en-US" sz="2800" b="1" dirty="0"/>
              <a:t>BS6 – Emission Control – AL Approach</a:t>
            </a:r>
          </a:p>
        </p:txBody>
      </p:sp>
      <p:sp>
        <p:nvSpPr>
          <p:cNvPr id="27" name="TextBox 26">
            <a:extLst>
              <a:ext uri="{FF2B5EF4-FFF2-40B4-BE49-F238E27FC236}">
                <a16:creationId xmlns:a16="http://schemas.microsoft.com/office/drawing/2014/main" id="{60BFD677-C1FD-4019-A49B-277AC43A42E9}"/>
              </a:ext>
            </a:extLst>
          </p:cNvPr>
          <p:cNvSpPr txBox="1"/>
          <p:nvPr/>
        </p:nvSpPr>
        <p:spPr>
          <a:xfrm>
            <a:off x="490330" y="516835"/>
            <a:ext cx="463588" cy="523220"/>
          </a:xfrm>
          <a:prstGeom prst="rect">
            <a:avLst/>
          </a:prstGeom>
          <a:noFill/>
        </p:spPr>
        <p:txBody>
          <a:bodyPr wrap="none" rtlCol="0">
            <a:spAutoFit/>
          </a:bodyPr>
          <a:lstStyle/>
          <a:p>
            <a:r>
              <a:rPr lang="en-US" sz="2800" b="1" dirty="0"/>
              <a:t>1.</a:t>
            </a:r>
            <a:endParaRPr lang="en-IN" sz="2000" b="1" dirty="0"/>
          </a:p>
        </p:txBody>
      </p:sp>
      <p:pic>
        <p:nvPicPr>
          <p:cNvPr id="87" name="Picture 86">
            <a:extLst>
              <a:ext uri="{FF2B5EF4-FFF2-40B4-BE49-F238E27FC236}">
                <a16:creationId xmlns:a16="http://schemas.microsoft.com/office/drawing/2014/main" id="{C9754513-11B7-4A6F-BDE2-F136FF79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701" y="47963"/>
            <a:ext cx="622040" cy="622040"/>
          </a:xfrm>
          <a:prstGeom prst="rect">
            <a:avLst/>
          </a:prstGeom>
        </p:spPr>
      </p:pic>
      <p:pic>
        <p:nvPicPr>
          <p:cNvPr id="88" name="Picture 87">
            <a:extLst>
              <a:ext uri="{FF2B5EF4-FFF2-40B4-BE49-F238E27FC236}">
                <a16:creationId xmlns:a16="http://schemas.microsoft.com/office/drawing/2014/main" id="{F23E7454-C258-4E63-9359-378EFBC86686}"/>
              </a:ext>
            </a:extLst>
          </p:cNvPr>
          <p:cNvPicPr>
            <a:picLocks noChangeAspect="1"/>
          </p:cNvPicPr>
          <p:nvPr/>
        </p:nvPicPr>
        <p:blipFill>
          <a:blip r:embed="rId3"/>
          <a:stretch>
            <a:fillRect/>
          </a:stretch>
        </p:blipFill>
        <p:spPr>
          <a:xfrm>
            <a:off x="1656107" y="1328936"/>
            <a:ext cx="8667750" cy="2371725"/>
          </a:xfrm>
          <a:prstGeom prst="rect">
            <a:avLst/>
          </a:prstGeom>
        </p:spPr>
      </p:pic>
      <p:pic>
        <p:nvPicPr>
          <p:cNvPr id="89" name="Picture 88">
            <a:extLst>
              <a:ext uri="{FF2B5EF4-FFF2-40B4-BE49-F238E27FC236}">
                <a16:creationId xmlns:a16="http://schemas.microsoft.com/office/drawing/2014/main" id="{CB45C94A-DA23-4C10-89C2-DAB4334E15E4}"/>
              </a:ext>
            </a:extLst>
          </p:cNvPr>
          <p:cNvPicPr>
            <a:picLocks noChangeAspect="1"/>
          </p:cNvPicPr>
          <p:nvPr/>
        </p:nvPicPr>
        <p:blipFill>
          <a:blip r:embed="rId4"/>
          <a:stretch>
            <a:fillRect/>
          </a:stretch>
        </p:blipFill>
        <p:spPr>
          <a:xfrm>
            <a:off x="1927984" y="3760046"/>
            <a:ext cx="8123995" cy="2512891"/>
          </a:xfrm>
          <a:prstGeom prst="rect">
            <a:avLst/>
          </a:prstGeom>
        </p:spPr>
      </p:pic>
      <p:sp>
        <p:nvSpPr>
          <p:cNvPr id="90" name="Rectangle 89">
            <a:extLst>
              <a:ext uri="{FF2B5EF4-FFF2-40B4-BE49-F238E27FC236}">
                <a16:creationId xmlns:a16="http://schemas.microsoft.com/office/drawing/2014/main" id="{B9A937F3-0174-440D-93CE-E0E29FB65F57}"/>
              </a:ext>
            </a:extLst>
          </p:cNvPr>
          <p:cNvSpPr/>
          <p:nvPr/>
        </p:nvSpPr>
        <p:spPr>
          <a:xfrm>
            <a:off x="4386468" y="5682028"/>
            <a:ext cx="2759919" cy="769441"/>
          </a:xfrm>
          <a:prstGeom prst="rect">
            <a:avLst/>
          </a:prstGeom>
        </p:spPr>
        <p:txBody>
          <a:bodyPr wrap="square">
            <a:spAutoFit/>
          </a:bodyPr>
          <a:lstStyle/>
          <a:p>
            <a:pPr marL="285750" indent="-285750">
              <a:buFont typeface="Arial" panose="020B0604020202020204" pitchFamily="34" charset="0"/>
              <a:buChar char="•"/>
            </a:pPr>
            <a:r>
              <a:rPr lang="en-US" sz="1100" dirty="0"/>
              <a:t>Diesel Particulate Filter where particles (soot) from engines is captured.</a:t>
            </a:r>
          </a:p>
          <a:p>
            <a:pPr marL="285750" indent="-285750">
              <a:buFont typeface="Arial" panose="020B0604020202020204" pitchFamily="34" charset="0"/>
              <a:buChar char="•"/>
            </a:pPr>
            <a:r>
              <a:rPr lang="en-US" sz="1100" dirty="0"/>
              <a:t>Regeneration is the in vehicle cleaning process for Diesel Particulate filter</a:t>
            </a:r>
          </a:p>
        </p:txBody>
      </p:sp>
      <p:sp>
        <p:nvSpPr>
          <p:cNvPr id="91" name="Rectangle 90">
            <a:extLst>
              <a:ext uri="{FF2B5EF4-FFF2-40B4-BE49-F238E27FC236}">
                <a16:creationId xmlns:a16="http://schemas.microsoft.com/office/drawing/2014/main" id="{32E6402C-67CE-4F06-8642-61590BF3A71D}"/>
              </a:ext>
            </a:extLst>
          </p:cNvPr>
          <p:cNvSpPr/>
          <p:nvPr/>
        </p:nvSpPr>
        <p:spPr>
          <a:xfrm>
            <a:off x="7364896" y="5682028"/>
            <a:ext cx="2759919" cy="769441"/>
          </a:xfrm>
          <a:prstGeom prst="rect">
            <a:avLst/>
          </a:prstGeom>
        </p:spPr>
        <p:txBody>
          <a:bodyPr wrap="square">
            <a:spAutoFit/>
          </a:bodyPr>
          <a:lstStyle/>
          <a:p>
            <a:pPr marL="285750" indent="-285750">
              <a:buFont typeface="Arial" panose="020B0604020202020204" pitchFamily="34" charset="0"/>
              <a:buChar char="•"/>
            </a:pPr>
            <a:r>
              <a:rPr lang="en-US" sz="1100" dirty="0"/>
              <a:t>In the SCR, a pump dozes AdBlue for removing </a:t>
            </a:r>
            <a:r>
              <a:rPr lang="en-US" sz="1100" dirty="0" err="1"/>
              <a:t>Nox</a:t>
            </a:r>
            <a:r>
              <a:rPr lang="en-US" sz="1100" dirty="0"/>
              <a:t> from the Exhaust Gases</a:t>
            </a:r>
          </a:p>
          <a:p>
            <a:pPr marL="285750" indent="-285750">
              <a:buFont typeface="Arial" panose="020B0604020202020204" pitchFamily="34" charset="0"/>
              <a:buChar char="•"/>
            </a:pPr>
            <a:r>
              <a:rPr lang="en-US" sz="1100" dirty="0"/>
              <a:t>Wrong quality of AdBlue can result in Errors in functioning of EATS </a:t>
            </a:r>
          </a:p>
        </p:txBody>
      </p:sp>
    </p:spTree>
    <p:extLst>
      <p:ext uri="{BB962C8B-B14F-4D97-AF65-F5344CB8AC3E}">
        <p14:creationId xmlns:p14="http://schemas.microsoft.com/office/powerpoint/2010/main" val="1514621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8FF1EB1-2F01-4664-9FE2-F03A81855F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154351" y="2865090"/>
            <a:ext cx="6497556" cy="3522823"/>
          </a:xfrm>
          <a:prstGeom prst="rect">
            <a:avLst/>
          </a:prstGeom>
          <a:ln>
            <a:noFill/>
          </a:ln>
        </p:spPr>
      </p:pic>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542252" cy="523220"/>
          </a:xfrm>
          <a:prstGeom prst="rect">
            <a:avLst/>
          </a:prstGeom>
          <a:noFill/>
        </p:spPr>
        <p:txBody>
          <a:bodyPr wrap="none" rtlCol="0">
            <a:spAutoFit/>
          </a:bodyPr>
          <a:lstStyle/>
          <a:p>
            <a:r>
              <a:rPr lang="en-US" sz="2800" b="1" dirty="0"/>
              <a:t>Maintaining Fuel Level</a:t>
            </a:r>
          </a:p>
        </p:txBody>
      </p:sp>
      <p:pic>
        <p:nvPicPr>
          <p:cNvPr id="3" name="Picture 2">
            <a:extLst>
              <a:ext uri="{FF2B5EF4-FFF2-40B4-BE49-F238E27FC236}">
                <a16:creationId xmlns:a16="http://schemas.microsoft.com/office/drawing/2014/main" id="{984A9FDC-E64A-4829-9A09-B8EEDE87D8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589" y="1237955"/>
            <a:ext cx="792233" cy="703385"/>
          </a:xfrm>
          <a:prstGeom prst="rect">
            <a:avLst/>
          </a:prstGeom>
        </p:spPr>
      </p:pic>
      <p:sp>
        <p:nvSpPr>
          <p:cNvPr id="6" name="TextBox 5">
            <a:extLst>
              <a:ext uri="{FF2B5EF4-FFF2-40B4-BE49-F238E27FC236}">
                <a16:creationId xmlns:a16="http://schemas.microsoft.com/office/drawing/2014/main" id="{646B9DCF-9B87-4326-86F2-0D9302A51CBA}"/>
              </a:ext>
            </a:extLst>
          </p:cNvPr>
          <p:cNvSpPr txBox="1"/>
          <p:nvPr/>
        </p:nvSpPr>
        <p:spPr>
          <a:xfrm>
            <a:off x="490330" y="516835"/>
            <a:ext cx="463588" cy="523220"/>
          </a:xfrm>
          <a:prstGeom prst="rect">
            <a:avLst/>
          </a:prstGeom>
          <a:noFill/>
        </p:spPr>
        <p:txBody>
          <a:bodyPr wrap="none" rtlCol="0">
            <a:spAutoFit/>
          </a:bodyPr>
          <a:lstStyle/>
          <a:p>
            <a:r>
              <a:rPr lang="en-US" sz="2800" b="1" dirty="0"/>
              <a:t>6.</a:t>
            </a:r>
            <a:endParaRPr lang="en-IN" sz="2000" b="1" dirty="0"/>
          </a:p>
        </p:txBody>
      </p:sp>
      <p:sp>
        <p:nvSpPr>
          <p:cNvPr id="8" name="TextBox 7">
            <a:extLst>
              <a:ext uri="{FF2B5EF4-FFF2-40B4-BE49-F238E27FC236}">
                <a16:creationId xmlns:a16="http://schemas.microsoft.com/office/drawing/2014/main" id="{A5F790C5-CB9E-457F-9371-341DEF9F5A50}"/>
              </a:ext>
            </a:extLst>
          </p:cNvPr>
          <p:cNvSpPr txBox="1"/>
          <p:nvPr/>
        </p:nvSpPr>
        <p:spPr>
          <a:xfrm>
            <a:off x="1361673" y="1358593"/>
            <a:ext cx="1626856" cy="369332"/>
          </a:xfrm>
          <a:prstGeom prst="rect">
            <a:avLst/>
          </a:prstGeom>
          <a:noFill/>
        </p:spPr>
        <p:txBody>
          <a:bodyPr wrap="square" rtlCol="0">
            <a:spAutoFit/>
          </a:bodyPr>
          <a:lstStyle/>
          <a:p>
            <a:r>
              <a:rPr lang="en-US" b="1" dirty="0"/>
              <a:t>Low Fuel Level </a:t>
            </a:r>
          </a:p>
        </p:txBody>
      </p:sp>
      <p:sp>
        <p:nvSpPr>
          <p:cNvPr id="12" name="TextBox 11">
            <a:extLst>
              <a:ext uri="{FF2B5EF4-FFF2-40B4-BE49-F238E27FC236}">
                <a16:creationId xmlns:a16="http://schemas.microsoft.com/office/drawing/2014/main" id="{B43676D2-A7A6-40D6-B4CF-7DEFDF3DFE71}"/>
              </a:ext>
            </a:extLst>
          </p:cNvPr>
          <p:cNvSpPr txBox="1"/>
          <p:nvPr/>
        </p:nvSpPr>
        <p:spPr>
          <a:xfrm>
            <a:off x="6654800" y="3136998"/>
            <a:ext cx="5537200" cy="2062103"/>
          </a:xfrm>
          <a:prstGeom prst="rect">
            <a:avLst/>
          </a:prstGeom>
          <a:noFill/>
        </p:spPr>
        <p:txBody>
          <a:bodyPr wrap="square" rtlCol="0">
            <a:spAutoFit/>
          </a:bodyPr>
          <a:lstStyle/>
          <a:p>
            <a:r>
              <a:rPr lang="en-US" sz="1600" b="1" dirty="0"/>
              <a:t>Condition:</a:t>
            </a:r>
          </a:p>
          <a:p>
            <a:pPr marL="800100" lvl="1" indent="-342900">
              <a:buFont typeface="Arial" panose="020B0604020202020204" pitchFamily="34" charset="0"/>
              <a:buChar char="•"/>
            </a:pPr>
            <a:r>
              <a:rPr lang="en-US" sz="1600" dirty="0"/>
              <a:t>When Fuel level in Fuel tank reaches 20% of its volume</a:t>
            </a:r>
          </a:p>
          <a:p>
            <a:pPr marL="800100" lvl="1" indent="-342900">
              <a:buFont typeface="Arial" panose="020B0604020202020204" pitchFamily="34" charset="0"/>
              <a:buChar char="•"/>
            </a:pPr>
            <a:r>
              <a:rPr lang="en-US" sz="1600" dirty="0"/>
              <a:t>The left over volume in Fuel depends on Capacity of tank fitted (i.e., 375 </a:t>
            </a:r>
            <a:r>
              <a:rPr lang="en-US" sz="1600" dirty="0" err="1"/>
              <a:t>litres</a:t>
            </a:r>
            <a:r>
              <a:rPr lang="en-US" sz="1600" dirty="0"/>
              <a:t> capacity tank has the maximum advantage)</a:t>
            </a:r>
          </a:p>
          <a:p>
            <a:pPr lvl="1"/>
            <a:r>
              <a:rPr lang="en-US" sz="1600" dirty="0"/>
              <a:t>	</a:t>
            </a:r>
          </a:p>
          <a:p>
            <a:pPr marL="285750" indent="-285750">
              <a:buFont typeface="Arial" panose="020B0604020202020204" pitchFamily="34" charset="0"/>
              <a:buChar char="•"/>
            </a:pPr>
            <a:endParaRPr lang="en-US" sz="1600" b="1" dirty="0"/>
          </a:p>
          <a:p>
            <a:pPr marL="742950" lvl="1" indent="-285750">
              <a:buFont typeface="Arial" panose="020B0604020202020204" pitchFamily="34" charset="0"/>
              <a:buChar char="•"/>
            </a:pPr>
            <a:endParaRPr lang="en-US" sz="1600" dirty="0"/>
          </a:p>
        </p:txBody>
      </p:sp>
      <p:sp>
        <p:nvSpPr>
          <p:cNvPr id="13" name="TextBox 12">
            <a:extLst>
              <a:ext uri="{FF2B5EF4-FFF2-40B4-BE49-F238E27FC236}">
                <a16:creationId xmlns:a16="http://schemas.microsoft.com/office/drawing/2014/main" id="{37B51D2F-B576-4A3E-BBEF-C3F317D7F751}"/>
              </a:ext>
            </a:extLst>
          </p:cNvPr>
          <p:cNvSpPr txBox="1"/>
          <p:nvPr/>
        </p:nvSpPr>
        <p:spPr>
          <a:xfrm>
            <a:off x="6654800" y="4393981"/>
            <a:ext cx="5537200" cy="1569660"/>
          </a:xfrm>
          <a:prstGeom prst="rect">
            <a:avLst/>
          </a:prstGeom>
          <a:noFill/>
        </p:spPr>
        <p:txBody>
          <a:bodyPr wrap="square" rtlCol="0">
            <a:spAutoFit/>
          </a:bodyPr>
          <a:lstStyle/>
          <a:p>
            <a:r>
              <a:rPr lang="en-US" sz="1600" b="1" dirty="0"/>
              <a:t>Driver action:</a:t>
            </a:r>
            <a:endParaRPr lang="en-US" sz="1600" dirty="0"/>
          </a:p>
          <a:p>
            <a:pPr marL="800100" lvl="1" indent="-342900">
              <a:buFont typeface="Arial" panose="020B0604020202020204" pitchFamily="34" charset="0"/>
              <a:buChar char="•"/>
            </a:pPr>
            <a:r>
              <a:rPr lang="en-US" sz="1600" dirty="0"/>
              <a:t>Drive the vehicle to nearest Fuel Station with BS6 Diesel and fill the fuel</a:t>
            </a:r>
          </a:p>
          <a:p>
            <a:pPr marL="800100" lvl="1" indent="-342900">
              <a:buFont typeface="Arial" panose="020B0604020202020204" pitchFamily="34" charset="0"/>
              <a:buChar char="•"/>
            </a:pPr>
            <a:r>
              <a:rPr lang="en-US" sz="1600" dirty="0"/>
              <a:t>Ensure to fill to avoid Air lock situation</a:t>
            </a:r>
          </a:p>
          <a:p>
            <a:pPr marL="800100" lvl="1" indent="-342900">
              <a:buFont typeface="Arial" panose="020B0604020202020204" pitchFamily="34" charset="0"/>
              <a:buChar char="•"/>
            </a:pPr>
            <a:r>
              <a:rPr lang="en-US" sz="1600" b="1" dirty="0"/>
              <a:t>Ensure only BS6 Diesel is filled, BS4 Diesel will affect the Exhaust After Treatment system</a:t>
            </a:r>
          </a:p>
        </p:txBody>
      </p:sp>
      <p:pic>
        <p:nvPicPr>
          <p:cNvPr id="16" name="Picture 15">
            <a:extLst>
              <a:ext uri="{FF2B5EF4-FFF2-40B4-BE49-F238E27FC236}">
                <a16:creationId xmlns:a16="http://schemas.microsoft.com/office/drawing/2014/main" id="{15F1420B-140B-4660-A133-36096CCC330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1973" y="5700866"/>
            <a:ext cx="396625" cy="352144"/>
          </a:xfrm>
          <a:prstGeom prst="rect">
            <a:avLst/>
          </a:prstGeom>
        </p:spPr>
      </p:pic>
      <p:sp>
        <p:nvSpPr>
          <p:cNvPr id="17" name="TextBox 16">
            <a:extLst>
              <a:ext uri="{FF2B5EF4-FFF2-40B4-BE49-F238E27FC236}">
                <a16:creationId xmlns:a16="http://schemas.microsoft.com/office/drawing/2014/main" id="{5CDAA21F-1C58-4038-9C5B-1438EC91CB45}"/>
              </a:ext>
            </a:extLst>
          </p:cNvPr>
          <p:cNvSpPr txBox="1"/>
          <p:nvPr/>
        </p:nvSpPr>
        <p:spPr>
          <a:xfrm>
            <a:off x="6586558" y="1356280"/>
            <a:ext cx="5162062" cy="830997"/>
          </a:xfrm>
          <a:prstGeom prst="rect">
            <a:avLst/>
          </a:prstGeom>
          <a:no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If we continue to run the vehicle without filling up BS6 diesel, it would lead to Air lock situation </a:t>
            </a:r>
          </a:p>
        </p:txBody>
      </p:sp>
      <p:cxnSp>
        <p:nvCxnSpPr>
          <p:cNvPr id="14" name="Connector: Elbow 13">
            <a:extLst>
              <a:ext uri="{FF2B5EF4-FFF2-40B4-BE49-F238E27FC236}">
                <a16:creationId xmlns:a16="http://schemas.microsoft.com/office/drawing/2014/main" id="{D617A73F-5A8B-48E7-A245-341B0047E2CB}"/>
              </a:ext>
            </a:extLst>
          </p:cNvPr>
          <p:cNvCxnSpPr>
            <a:cxnSpLocks/>
          </p:cNvCxnSpPr>
          <p:nvPr/>
        </p:nvCxnSpPr>
        <p:spPr>
          <a:xfrm rot="16200000" flipV="1">
            <a:off x="6883" y="3971386"/>
            <a:ext cx="2814354" cy="2"/>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DB6BD805-D4E6-4CD3-ADCC-F2DCE453D5A1}"/>
              </a:ext>
            </a:extLst>
          </p:cNvPr>
          <p:cNvSpPr/>
          <p:nvPr/>
        </p:nvSpPr>
        <p:spPr>
          <a:xfrm flipV="1">
            <a:off x="1329172" y="5361131"/>
            <a:ext cx="175559" cy="17239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Connector: Elbow 10">
            <a:extLst>
              <a:ext uri="{FF2B5EF4-FFF2-40B4-BE49-F238E27FC236}">
                <a16:creationId xmlns:a16="http://schemas.microsoft.com/office/drawing/2014/main" id="{06275B70-2DC2-4AEA-AFD2-216973D5AFEC}"/>
              </a:ext>
            </a:extLst>
          </p:cNvPr>
          <p:cNvCxnSpPr>
            <a:cxnSpLocks/>
            <a:stCxn id="9" idx="0"/>
          </p:cNvCxnSpPr>
          <p:nvPr/>
        </p:nvCxnSpPr>
        <p:spPr>
          <a:xfrm rot="5400000" flipH="1" flipV="1">
            <a:off x="998209" y="4653556"/>
            <a:ext cx="1298714" cy="461228"/>
          </a:xfrm>
          <a:prstGeom prst="bentConnector3">
            <a:avLst>
              <a:gd name="adj1" fmla="val -17602"/>
            </a:avLst>
          </a:prstGeom>
          <a:ln w="12700">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ECB61B7-00CF-414F-9B46-E3AA3F1462A2}"/>
              </a:ext>
            </a:extLst>
          </p:cNvPr>
          <p:cNvPicPr>
            <a:picLocks noChangeAspect="1"/>
          </p:cNvPicPr>
          <p:nvPr/>
        </p:nvPicPr>
        <p:blipFill>
          <a:blip r:embed="rId5"/>
          <a:stretch>
            <a:fillRect/>
          </a:stretch>
        </p:blipFill>
        <p:spPr>
          <a:xfrm>
            <a:off x="1101304" y="1886464"/>
            <a:ext cx="665579" cy="677680"/>
          </a:xfrm>
          <a:prstGeom prst="rect">
            <a:avLst/>
          </a:prstGeom>
        </p:spPr>
      </p:pic>
    </p:spTree>
    <p:extLst>
      <p:ext uri="{BB962C8B-B14F-4D97-AF65-F5344CB8AC3E}">
        <p14:creationId xmlns:p14="http://schemas.microsoft.com/office/powerpoint/2010/main" val="286287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5455019" cy="523220"/>
          </a:xfrm>
          <a:prstGeom prst="rect">
            <a:avLst/>
          </a:prstGeom>
          <a:noFill/>
        </p:spPr>
        <p:txBody>
          <a:bodyPr wrap="none" rtlCol="0">
            <a:spAutoFit/>
          </a:bodyPr>
          <a:lstStyle/>
          <a:p>
            <a:r>
              <a:rPr lang="en-US" sz="2800" b="1" dirty="0"/>
              <a:t>Fuel Economy (Sweet Spot Driving)</a:t>
            </a:r>
          </a:p>
        </p:txBody>
      </p:sp>
      <p:sp>
        <p:nvSpPr>
          <p:cNvPr id="4" name="TextBox 3">
            <a:extLst>
              <a:ext uri="{FF2B5EF4-FFF2-40B4-BE49-F238E27FC236}">
                <a16:creationId xmlns:a16="http://schemas.microsoft.com/office/drawing/2014/main" id="{45DFB65A-4A14-4FF8-A5A6-42743C04A1F6}"/>
              </a:ext>
            </a:extLst>
          </p:cNvPr>
          <p:cNvSpPr txBox="1"/>
          <p:nvPr/>
        </p:nvSpPr>
        <p:spPr>
          <a:xfrm>
            <a:off x="1372640" y="1230574"/>
            <a:ext cx="9446719" cy="792781"/>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p:txBody>
      </p:sp>
      <p:sp>
        <p:nvSpPr>
          <p:cNvPr id="5" name="TextBox 4">
            <a:extLst>
              <a:ext uri="{FF2B5EF4-FFF2-40B4-BE49-F238E27FC236}">
                <a16:creationId xmlns:a16="http://schemas.microsoft.com/office/drawing/2014/main" id="{138A9723-ED6D-4A9D-8402-94C05F02CCA0}"/>
              </a:ext>
            </a:extLst>
          </p:cNvPr>
          <p:cNvSpPr txBox="1"/>
          <p:nvPr/>
        </p:nvSpPr>
        <p:spPr>
          <a:xfrm>
            <a:off x="490330" y="516835"/>
            <a:ext cx="463588" cy="523220"/>
          </a:xfrm>
          <a:prstGeom prst="rect">
            <a:avLst/>
          </a:prstGeom>
          <a:noFill/>
        </p:spPr>
        <p:txBody>
          <a:bodyPr wrap="none" rtlCol="0">
            <a:spAutoFit/>
          </a:bodyPr>
          <a:lstStyle/>
          <a:p>
            <a:r>
              <a:rPr lang="en-US" sz="2800" b="1" dirty="0"/>
              <a:t>7.</a:t>
            </a:r>
            <a:endParaRPr lang="en-IN" sz="2000" b="1" dirty="0"/>
          </a:p>
        </p:txBody>
      </p:sp>
      <p:graphicFrame>
        <p:nvGraphicFramePr>
          <p:cNvPr id="7" name="Table 6">
            <a:extLst>
              <a:ext uri="{FF2B5EF4-FFF2-40B4-BE49-F238E27FC236}">
                <a16:creationId xmlns:a16="http://schemas.microsoft.com/office/drawing/2014/main" id="{D88EAC99-44B4-4EBF-9201-1809CA07FD75}"/>
              </a:ext>
            </a:extLst>
          </p:cNvPr>
          <p:cNvGraphicFramePr>
            <a:graphicFrameLocks noGrp="1"/>
          </p:cNvGraphicFramePr>
          <p:nvPr>
            <p:extLst>
              <p:ext uri="{D42A27DB-BD31-4B8C-83A1-F6EECF244321}">
                <p14:modId xmlns:p14="http://schemas.microsoft.com/office/powerpoint/2010/main" val="872905932"/>
              </p:ext>
            </p:extLst>
          </p:nvPr>
        </p:nvGraphicFramePr>
        <p:xfrm>
          <a:off x="1442719" y="1474715"/>
          <a:ext cx="9306560" cy="731520"/>
        </p:xfrm>
        <a:graphic>
          <a:graphicData uri="http://schemas.openxmlformats.org/drawingml/2006/table">
            <a:tbl>
              <a:tblPr firstRow="1" bandRow="1">
                <a:tableStyleId>{21E4AEA4-8DFA-4A89-87EB-49C32662AFE0}</a:tableStyleId>
              </a:tblPr>
              <a:tblGrid>
                <a:gridCol w="3426264">
                  <a:extLst>
                    <a:ext uri="{9D8B030D-6E8A-4147-A177-3AD203B41FA5}">
                      <a16:colId xmlns:a16="http://schemas.microsoft.com/office/drawing/2014/main" val="1101855355"/>
                    </a:ext>
                  </a:extLst>
                </a:gridCol>
                <a:gridCol w="3066757">
                  <a:extLst>
                    <a:ext uri="{9D8B030D-6E8A-4147-A177-3AD203B41FA5}">
                      <a16:colId xmlns:a16="http://schemas.microsoft.com/office/drawing/2014/main" val="2360948393"/>
                    </a:ext>
                  </a:extLst>
                </a:gridCol>
                <a:gridCol w="2813539">
                  <a:extLst>
                    <a:ext uri="{9D8B030D-6E8A-4147-A177-3AD203B41FA5}">
                      <a16:colId xmlns:a16="http://schemas.microsoft.com/office/drawing/2014/main" val="1716539575"/>
                    </a:ext>
                  </a:extLst>
                </a:gridCol>
              </a:tblGrid>
              <a:tr h="313868">
                <a:tc>
                  <a:txBody>
                    <a:bodyPr/>
                    <a:lstStyle/>
                    <a:p>
                      <a:pPr algn="ctr"/>
                      <a:endParaRPr lang="en-US" dirty="0"/>
                    </a:p>
                  </a:txBody>
                  <a:tcPr/>
                </a:tc>
                <a:tc>
                  <a:txBody>
                    <a:bodyPr/>
                    <a:lstStyle/>
                    <a:p>
                      <a:pPr algn="ctr"/>
                      <a:r>
                        <a:rPr lang="en-US" dirty="0"/>
                        <a:t>N4 Engine</a:t>
                      </a:r>
                    </a:p>
                  </a:txBody>
                  <a:tcPr/>
                </a:tc>
                <a:tc>
                  <a:txBody>
                    <a:bodyPr/>
                    <a:lstStyle/>
                    <a:p>
                      <a:pPr algn="ctr"/>
                      <a:r>
                        <a:rPr lang="en-US" dirty="0"/>
                        <a:t>H6 200HP Engine</a:t>
                      </a:r>
                    </a:p>
                  </a:txBody>
                  <a:tcPr/>
                </a:tc>
                <a:extLst>
                  <a:ext uri="{0D108BD9-81ED-4DB2-BD59-A6C34878D82A}">
                    <a16:rowId xmlns:a16="http://schemas.microsoft.com/office/drawing/2014/main" val="2709954095"/>
                  </a:ext>
                </a:extLst>
              </a:tr>
              <a:tr h="313868">
                <a:tc>
                  <a:txBody>
                    <a:bodyPr/>
                    <a:lstStyle/>
                    <a:p>
                      <a:r>
                        <a:rPr lang="en-US" dirty="0"/>
                        <a:t>Fuel Economy Band</a:t>
                      </a:r>
                    </a:p>
                  </a:txBody>
                  <a:tcPr/>
                </a:tc>
                <a:tc>
                  <a:txBody>
                    <a:bodyPr/>
                    <a:lstStyle/>
                    <a:p>
                      <a:r>
                        <a:rPr lang="en-US" dirty="0"/>
                        <a:t>1200 rpm to 1600 rpm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1200 rpm to 1600 rpm</a:t>
                      </a:r>
                    </a:p>
                  </a:txBody>
                  <a:tcPr/>
                </a:tc>
                <a:extLst>
                  <a:ext uri="{0D108BD9-81ED-4DB2-BD59-A6C34878D82A}">
                    <a16:rowId xmlns:a16="http://schemas.microsoft.com/office/drawing/2014/main" val="1618268458"/>
                  </a:ext>
                </a:extLst>
              </a:tr>
            </a:tbl>
          </a:graphicData>
        </a:graphic>
      </p:graphicFrame>
    </p:spTree>
    <p:extLst>
      <p:ext uri="{BB962C8B-B14F-4D97-AF65-F5344CB8AC3E}">
        <p14:creationId xmlns:p14="http://schemas.microsoft.com/office/powerpoint/2010/main" val="111314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8221-6CCB-4170-8922-43148034FD24}"/>
              </a:ext>
            </a:extLst>
          </p:cNvPr>
          <p:cNvSpPr txBox="1"/>
          <p:nvPr/>
        </p:nvSpPr>
        <p:spPr>
          <a:xfrm>
            <a:off x="1495840" y="251792"/>
            <a:ext cx="3710183" cy="523220"/>
          </a:xfrm>
          <a:prstGeom prst="rect">
            <a:avLst/>
          </a:prstGeom>
          <a:noFill/>
        </p:spPr>
        <p:txBody>
          <a:bodyPr wrap="none" rtlCol="0">
            <a:spAutoFit/>
          </a:bodyPr>
          <a:lstStyle/>
          <a:p>
            <a:r>
              <a:rPr lang="en-US" sz="2800" b="1" dirty="0"/>
              <a:t>If Vehicle is not Starting</a:t>
            </a:r>
          </a:p>
        </p:txBody>
      </p:sp>
      <p:pic>
        <p:nvPicPr>
          <p:cNvPr id="3" name="Picture 2">
            <a:extLst>
              <a:ext uri="{FF2B5EF4-FFF2-40B4-BE49-F238E27FC236}">
                <a16:creationId xmlns:a16="http://schemas.microsoft.com/office/drawing/2014/main" id="{984A9FDC-E64A-4829-9A09-B8EEDE87D8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7812" y="1206672"/>
            <a:ext cx="607663" cy="539514"/>
          </a:xfrm>
          <a:prstGeom prst="rect">
            <a:avLst/>
          </a:prstGeom>
        </p:spPr>
      </p:pic>
      <p:sp>
        <p:nvSpPr>
          <p:cNvPr id="4" name="TextBox 3">
            <a:extLst>
              <a:ext uri="{FF2B5EF4-FFF2-40B4-BE49-F238E27FC236}">
                <a16:creationId xmlns:a16="http://schemas.microsoft.com/office/drawing/2014/main" id="{45DFB65A-4A14-4FF8-A5A6-42743C04A1F6}"/>
              </a:ext>
            </a:extLst>
          </p:cNvPr>
          <p:cNvSpPr txBox="1"/>
          <p:nvPr/>
        </p:nvSpPr>
        <p:spPr>
          <a:xfrm>
            <a:off x="1247034" y="1196778"/>
            <a:ext cx="5268001" cy="5060296"/>
          </a:xfrm>
          <a:prstGeom prst="rect">
            <a:avLst/>
          </a:prstGeom>
          <a:noFill/>
        </p:spPr>
        <p:txBody>
          <a:bodyPr wrap="square" rtlCol="0">
            <a:spAutoFit/>
          </a:bodyPr>
          <a:lstStyle/>
          <a:p>
            <a:pPr lvl="0" algn="just"/>
            <a:r>
              <a:rPr lang="en-US" sz="1600" dirty="0"/>
              <a:t>If starter motor works and engine is not starting, check for the following</a:t>
            </a:r>
          </a:p>
          <a:p>
            <a:pPr marL="800100" lvl="1" indent="-342900" algn="just">
              <a:buFont typeface="+mj-lt"/>
              <a:buAutoNum type="arabicPeriod"/>
            </a:pPr>
            <a:r>
              <a:rPr lang="en-US" sz="1600" dirty="0"/>
              <a:t>Check for fuel availability in Diesel tank</a:t>
            </a:r>
          </a:p>
          <a:p>
            <a:pPr marL="800100" lvl="1" indent="-342900" algn="just">
              <a:buFont typeface="+mj-lt"/>
              <a:buAutoNum type="arabicPeriod"/>
            </a:pPr>
            <a:r>
              <a:rPr lang="en-US" sz="1600" dirty="0"/>
              <a:t>Remove air lock by using hand primer on Pre- filter mounted on Chassis.</a:t>
            </a:r>
          </a:p>
          <a:p>
            <a:pPr marL="800100" lvl="1" indent="-342900" algn="just">
              <a:buFont typeface="+mj-lt"/>
              <a:buAutoNum type="arabicPeriod"/>
            </a:pPr>
            <a:endParaRPr lang="en-US" sz="1600" dirty="0"/>
          </a:p>
          <a:p>
            <a:pPr lvl="1" algn="just"/>
            <a:r>
              <a:rPr lang="en-US" sz="1600" dirty="0"/>
              <a:t>           </a:t>
            </a:r>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marL="800100" lvl="1" indent="-342900" algn="just">
              <a:buFont typeface="+mj-lt"/>
              <a:buAutoNum type="arabicPeriod" startAt="3"/>
            </a:pPr>
            <a:endParaRPr lang="en-US" sz="1600" dirty="0"/>
          </a:p>
          <a:p>
            <a:pPr marL="800100" lvl="1" indent="-342900" algn="just">
              <a:buFont typeface="+mj-lt"/>
              <a:buAutoNum type="arabicPeriod" startAt="3"/>
            </a:pPr>
            <a:r>
              <a:rPr lang="en-US" sz="1600" dirty="0"/>
              <a:t>Check for leak or kink in fuel supply hoses/joints and rectify</a:t>
            </a:r>
          </a:p>
          <a:p>
            <a:pPr marL="800100" lvl="1" indent="-342900" algn="just">
              <a:buFont typeface="+mj-lt"/>
              <a:buAutoNum type="arabicPeriod" startAt="3"/>
            </a:pPr>
            <a:r>
              <a:rPr lang="en-US" sz="1600" dirty="0"/>
              <a:t>Contact the nearby authorized Ashok Leyland Service Centre.</a:t>
            </a:r>
          </a:p>
          <a:p>
            <a:pPr lvl="1" algn="just"/>
            <a:endParaRPr lang="en-US" sz="1600" dirty="0"/>
          </a:p>
          <a:p>
            <a:pPr algn="just">
              <a:lnSpc>
                <a:spcPct val="150000"/>
              </a:lnSpc>
            </a:pPr>
            <a:endParaRPr lang="en-US" sz="1400" dirty="0"/>
          </a:p>
        </p:txBody>
      </p:sp>
      <p:sp>
        <p:nvSpPr>
          <p:cNvPr id="5" name="TextBox 4">
            <a:extLst>
              <a:ext uri="{FF2B5EF4-FFF2-40B4-BE49-F238E27FC236}">
                <a16:creationId xmlns:a16="http://schemas.microsoft.com/office/drawing/2014/main" id="{4ED8E90F-27DA-48D9-8A43-128BAAC38208}"/>
              </a:ext>
            </a:extLst>
          </p:cNvPr>
          <p:cNvSpPr txBox="1"/>
          <p:nvPr/>
        </p:nvSpPr>
        <p:spPr>
          <a:xfrm>
            <a:off x="490330" y="516835"/>
            <a:ext cx="463588" cy="523220"/>
          </a:xfrm>
          <a:prstGeom prst="rect">
            <a:avLst/>
          </a:prstGeom>
          <a:noFill/>
        </p:spPr>
        <p:txBody>
          <a:bodyPr wrap="none" rtlCol="0">
            <a:spAutoFit/>
          </a:bodyPr>
          <a:lstStyle/>
          <a:p>
            <a:r>
              <a:rPr lang="en-US" sz="2800" b="1" dirty="0"/>
              <a:t>8.</a:t>
            </a:r>
            <a:endParaRPr lang="en-IN" sz="2000" b="1" dirty="0"/>
          </a:p>
        </p:txBody>
      </p:sp>
      <p:graphicFrame>
        <p:nvGraphicFramePr>
          <p:cNvPr id="7" name="Table 6">
            <a:extLst>
              <a:ext uri="{FF2B5EF4-FFF2-40B4-BE49-F238E27FC236}">
                <a16:creationId xmlns:a16="http://schemas.microsoft.com/office/drawing/2014/main" id="{A1C5D625-99D8-4737-9648-ADB8654B14C9}"/>
              </a:ext>
            </a:extLst>
          </p:cNvPr>
          <p:cNvGraphicFramePr>
            <a:graphicFrameLocks noGrp="1"/>
          </p:cNvGraphicFramePr>
          <p:nvPr>
            <p:extLst>
              <p:ext uri="{D42A27DB-BD31-4B8C-83A1-F6EECF244321}">
                <p14:modId xmlns:p14="http://schemas.microsoft.com/office/powerpoint/2010/main" val="4253843820"/>
              </p:ext>
            </p:extLst>
          </p:nvPr>
        </p:nvGraphicFramePr>
        <p:xfrm>
          <a:off x="2151971" y="2514600"/>
          <a:ext cx="4248830" cy="2072640"/>
        </p:xfrm>
        <a:graphic>
          <a:graphicData uri="http://schemas.openxmlformats.org/drawingml/2006/table">
            <a:tbl>
              <a:tblPr firstRow="1" bandRow="1">
                <a:tableStyleId>{5C22544A-7EE6-4342-B048-85BDC9FD1C3A}</a:tableStyleId>
              </a:tblPr>
              <a:tblGrid>
                <a:gridCol w="1618915">
                  <a:extLst>
                    <a:ext uri="{9D8B030D-6E8A-4147-A177-3AD203B41FA5}">
                      <a16:colId xmlns:a16="http://schemas.microsoft.com/office/drawing/2014/main" val="1854519262"/>
                    </a:ext>
                  </a:extLst>
                </a:gridCol>
                <a:gridCol w="2629915">
                  <a:extLst>
                    <a:ext uri="{9D8B030D-6E8A-4147-A177-3AD203B41FA5}">
                      <a16:colId xmlns:a16="http://schemas.microsoft.com/office/drawing/2014/main" val="182612773"/>
                    </a:ext>
                  </a:extLst>
                </a:gridCol>
              </a:tblGrid>
              <a:tr h="332855">
                <a:tc>
                  <a:txBody>
                    <a:bodyPr/>
                    <a:lstStyle/>
                    <a:p>
                      <a:r>
                        <a:rPr lang="en-US" sz="1600" dirty="0"/>
                        <a:t>Vehicle </a:t>
                      </a:r>
                    </a:p>
                  </a:txBody>
                  <a:tcPr/>
                </a:tc>
                <a:tc>
                  <a:txBody>
                    <a:bodyPr/>
                    <a:lstStyle/>
                    <a:p>
                      <a:r>
                        <a:rPr lang="en-US" sz="1600" dirty="0"/>
                        <a:t>Location</a:t>
                      </a:r>
                    </a:p>
                  </a:txBody>
                  <a:tcPr/>
                </a:tc>
                <a:extLst>
                  <a:ext uri="{0D108BD9-81ED-4DB2-BD59-A6C34878D82A}">
                    <a16:rowId xmlns:a16="http://schemas.microsoft.com/office/drawing/2014/main" val="2830123174"/>
                  </a:ext>
                </a:extLst>
              </a:tr>
              <a:tr h="332855">
                <a:tc>
                  <a:txBody>
                    <a:bodyPr/>
                    <a:lstStyle/>
                    <a:p>
                      <a:r>
                        <a:rPr lang="en-US" sz="1600" dirty="0"/>
                        <a:t>MDV Trucks</a:t>
                      </a:r>
                    </a:p>
                  </a:txBody>
                  <a:tcPr/>
                </a:tc>
                <a:tc>
                  <a:txBody>
                    <a:bodyPr/>
                    <a:lstStyle/>
                    <a:p>
                      <a:r>
                        <a:rPr lang="en-US" sz="1600" dirty="0"/>
                        <a:t>Below Cab Rear end in Co-Driver Side</a:t>
                      </a:r>
                    </a:p>
                  </a:txBody>
                  <a:tcPr/>
                </a:tc>
                <a:extLst>
                  <a:ext uri="{0D108BD9-81ED-4DB2-BD59-A6C34878D82A}">
                    <a16:rowId xmlns:a16="http://schemas.microsoft.com/office/drawing/2014/main" val="135627349"/>
                  </a:ext>
                </a:extLst>
              </a:tr>
              <a:tr h="332855">
                <a:tc>
                  <a:txBody>
                    <a:bodyPr/>
                    <a:lstStyle/>
                    <a:p>
                      <a:r>
                        <a:rPr lang="en-US" sz="1600" dirty="0"/>
                        <a:t>ICV Trucks</a:t>
                      </a:r>
                    </a:p>
                  </a:txBody>
                  <a:tcPr/>
                </a:tc>
                <a:tc>
                  <a:txBody>
                    <a:bodyPr/>
                    <a:lstStyle/>
                    <a:p>
                      <a:r>
                        <a:rPr lang="en-US" sz="1600" dirty="0"/>
                        <a:t>Near Battery Carrier in LHS Frame Side member</a:t>
                      </a:r>
                    </a:p>
                  </a:txBody>
                  <a:tcPr/>
                </a:tc>
                <a:extLst>
                  <a:ext uri="{0D108BD9-81ED-4DB2-BD59-A6C34878D82A}">
                    <a16:rowId xmlns:a16="http://schemas.microsoft.com/office/drawing/2014/main" val="30773066"/>
                  </a:ext>
                </a:extLst>
              </a:tr>
              <a:tr h="332855">
                <a:tc>
                  <a:txBody>
                    <a:bodyPr/>
                    <a:lstStyle/>
                    <a:p>
                      <a:r>
                        <a:rPr lang="en-US" sz="1600" dirty="0"/>
                        <a:t>MDV and ICV Bus</a:t>
                      </a:r>
                    </a:p>
                  </a:txBody>
                  <a:tcPr/>
                </a:tc>
                <a:tc>
                  <a:txBody>
                    <a:bodyPr/>
                    <a:lstStyle/>
                    <a:p>
                      <a:r>
                        <a:rPr lang="en-US" sz="1600" dirty="0"/>
                        <a:t>Inside the Bonnet, close to FIP</a:t>
                      </a:r>
                    </a:p>
                  </a:txBody>
                  <a:tcPr/>
                </a:tc>
                <a:extLst>
                  <a:ext uri="{0D108BD9-81ED-4DB2-BD59-A6C34878D82A}">
                    <a16:rowId xmlns:a16="http://schemas.microsoft.com/office/drawing/2014/main" val="3679810208"/>
                  </a:ext>
                </a:extLst>
              </a:tr>
            </a:tbl>
          </a:graphicData>
        </a:graphic>
      </p:graphicFrame>
      <p:sp>
        <p:nvSpPr>
          <p:cNvPr id="9" name="TextBox 8">
            <a:extLst>
              <a:ext uri="{FF2B5EF4-FFF2-40B4-BE49-F238E27FC236}">
                <a16:creationId xmlns:a16="http://schemas.microsoft.com/office/drawing/2014/main" id="{69B71992-0EC4-4AD1-AD93-B6E69A13D6C9}"/>
              </a:ext>
            </a:extLst>
          </p:cNvPr>
          <p:cNvSpPr txBox="1"/>
          <p:nvPr/>
        </p:nvSpPr>
        <p:spPr>
          <a:xfrm>
            <a:off x="6510727" y="1196778"/>
            <a:ext cx="5681273" cy="5552739"/>
          </a:xfrm>
          <a:prstGeom prst="rect">
            <a:avLst/>
          </a:prstGeom>
          <a:noFill/>
        </p:spPr>
        <p:txBody>
          <a:bodyPr wrap="square" rtlCol="0">
            <a:spAutoFit/>
          </a:bodyPr>
          <a:lstStyle/>
          <a:p>
            <a:pPr algn="just"/>
            <a:r>
              <a:rPr lang="en-US" sz="1600" dirty="0"/>
              <a:t>If starter motor itself does not crank, check for following</a:t>
            </a:r>
          </a:p>
          <a:p>
            <a:pPr marL="800100" lvl="1" indent="-342900" algn="just">
              <a:buFont typeface="+mj-lt"/>
              <a:buAutoNum type="arabicPeriod"/>
            </a:pPr>
            <a:r>
              <a:rPr lang="en-US" sz="1600" dirty="0"/>
              <a:t>Condition of Fuses in Main fuse box located in front of Co-driver seat. (Refer Fuse layout sticker on Fuse cover) </a:t>
            </a:r>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endParaRPr lang="en-US" sz="1600" dirty="0"/>
          </a:p>
          <a:p>
            <a:pPr marL="800100" lvl="1" indent="-342900" algn="just">
              <a:buFont typeface="+mj-lt"/>
              <a:buAutoNum type="arabicPeriod"/>
            </a:pPr>
            <a:r>
              <a:rPr lang="en-US" sz="1600" dirty="0"/>
              <a:t>Check for tightness of Battery earth (Ground) connection bolt as follows </a:t>
            </a:r>
          </a:p>
          <a:p>
            <a:pPr lvl="1" algn="just"/>
            <a:r>
              <a:rPr lang="en-US" sz="1600" dirty="0"/>
              <a:t>       </a:t>
            </a:r>
          </a:p>
          <a:p>
            <a:pPr lvl="1" algn="just"/>
            <a:endParaRPr lang="en-US" sz="1600" dirty="0"/>
          </a:p>
          <a:p>
            <a:pPr lvl="1" algn="just"/>
            <a:endParaRPr lang="en-US" sz="1600" dirty="0"/>
          </a:p>
          <a:p>
            <a:pPr lvl="1" algn="just"/>
            <a:endParaRPr lang="en-US" sz="1600" dirty="0"/>
          </a:p>
          <a:p>
            <a:pPr lvl="1" algn="just"/>
            <a:endParaRPr lang="en-US" sz="1600" dirty="0"/>
          </a:p>
          <a:p>
            <a:pPr lvl="1" algn="just"/>
            <a:endParaRPr lang="en-US" sz="1600" dirty="0"/>
          </a:p>
          <a:p>
            <a:pPr marL="800100" lvl="1" indent="-342900" algn="just">
              <a:buFont typeface="+mj-lt"/>
              <a:buAutoNum type="arabicPeriod" startAt="3"/>
            </a:pPr>
            <a:r>
              <a:rPr lang="en-US" sz="1600" dirty="0"/>
              <a:t>Check for Starter motor earth (Ground) connection in FSM</a:t>
            </a:r>
          </a:p>
          <a:p>
            <a:pPr marL="800100" lvl="1" indent="-342900" algn="just">
              <a:buFont typeface="+mj-lt"/>
              <a:buAutoNum type="arabicPeriod" startAt="3"/>
            </a:pPr>
            <a:r>
              <a:rPr lang="en-US" sz="1600" dirty="0"/>
              <a:t>Contact the nearby authorized Ashok Leyland Service Centre.</a:t>
            </a:r>
          </a:p>
          <a:p>
            <a:pPr algn="just">
              <a:lnSpc>
                <a:spcPct val="150000"/>
              </a:lnSpc>
            </a:pPr>
            <a:endParaRPr lang="en-US" sz="1400" dirty="0"/>
          </a:p>
        </p:txBody>
      </p:sp>
      <p:graphicFrame>
        <p:nvGraphicFramePr>
          <p:cNvPr id="10" name="Table 9">
            <a:extLst>
              <a:ext uri="{FF2B5EF4-FFF2-40B4-BE49-F238E27FC236}">
                <a16:creationId xmlns:a16="http://schemas.microsoft.com/office/drawing/2014/main" id="{834EF142-0E98-4D86-B26E-5499DE738CF5}"/>
              </a:ext>
            </a:extLst>
          </p:cNvPr>
          <p:cNvGraphicFramePr>
            <a:graphicFrameLocks noGrp="1"/>
          </p:cNvGraphicFramePr>
          <p:nvPr>
            <p:extLst>
              <p:ext uri="{D42A27DB-BD31-4B8C-83A1-F6EECF244321}">
                <p14:modId xmlns:p14="http://schemas.microsoft.com/office/powerpoint/2010/main" val="892016820"/>
              </p:ext>
            </p:extLst>
          </p:nvPr>
        </p:nvGraphicFramePr>
        <p:xfrm>
          <a:off x="7439194" y="1998188"/>
          <a:ext cx="4552938" cy="1341120"/>
        </p:xfrm>
        <a:graphic>
          <a:graphicData uri="http://schemas.openxmlformats.org/drawingml/2006/table">
            <a:tbl>
              <a:tblPr firstRow="1" bandRow="1">
                <a:tableStyleId>{5C22544A-7EE6-4342-B048-85BDC9FD1C3A}</a:tableStyleId>
              </a:tblPr>
              <a:tblGrid>
                <a:gridCol w="1794747">
                  <a:extLst>
                    <a:ext uri="{9D8B030D-6E8A-4147-A177-3AD203B41FA5}">
                      <a16:colId xmlns:a16="http://schemas.microsoft.com/office/drawing/2014/main" val="1854519262"/>
                    </a:ext>
                  </a:extLst>
                </a:gridCol>
                <a:gridCol w="2758191">
                  <a:extLst>
                    <a:ext uri="{9D8B030D-6E8A-4147-A177-3AD203B41FA5}">
                      <a16:colId xmlns:a16="http://schemas.microsoft.com/office/drawing/2014/main" val="182612773"/>
                    </a:ext>
                  </a:extLst>
                </a:gridCol>
              </a:tblGrid>
              <a:tr h="332855">
                <a:tc>
                  <a:txBody>
                    <a:bodyPr/>
                    <a:lstStyle/>
                    <a:p>
                      <a:r>
                        <a:rPr lang="en-US" sz="1600" dirty="0"/>
                        <a:t>Vehicle </a:t>
                      </a:r>
                    </a:p>
                  </a:txBody>
                  <a:tcPr/>
                </a:tc>
                <a:tc>
                  <a:txBody>
                    <a:bodyPr/>
                    <a:lstStyle/>
                    <a:p>
                      <a:r>
                        <a:rPr lang="en-US" sz="1600" dirty="0"/>
                        <a:t>Fuse to be checked</a:t>
                      </a:r>
                    </a:p>
                  </a:txBody>
                  <a:tcPr/>
                </a:tc>
                <a:extLst>
                  <a:ext uri="{0D108BD9-81ED-4DB2-BD59-A6C34878D82A}">
                    <a16:rowId xmlns:a16="http://schemas.microsoft.com/office/drawing/2014/main" val="2830123174"/>
                  </a:ext>
                </a:extLst>
              </a:tr>
              <a:tr h="332855">
                <a:tc>
                  <a:txBody>
                    <a:bodyPr/>
                    <a:lstStyle/>
                    <a:p>
                      <a:r>
                        <a:rPr lang="en-US" sz="1600" dirty="0"/>
                        <a:t>MDV Trucks</a:t>
                      </a:r>
                    </a:p>
                  </a:txBody>
                  <a:tcPr/>
                </a:tc>
                <a:tc>
                  <a:txBody>
                    <a:bodyPr/>
                    <a:lstStyle/>
                    <a:p>
                      <a:r>
                        <a:rPr lang="en-US" sz="1600" dirty="0"/>
                        <a:t>F06, F10, FM8 and F34</a:t>
                      </a:r>
                    </a:p>
                  </a:txBody>
                  <a:tcPr/>
                </a:tc>
                <a:extLst>
                  <a:ext uri="{0D108BD9-81ED-4DB2-BD59-A6C34878D82A}">
                    <a16:rowId xmlns:a16="http://schemas.microsoft.com/office/drawing/2014/main" val="135627349"/>
                  </a:ext>
                </a:extLst>
              </a:tr>
              <a:tr h="332855">
                <a:tc>
                  <a:txBody>
                    <a:bodyPr/>
                    <a:lstStyle/>
                    <a:p>
                      <a:r>
                        <a:rPr lang="en-US" sz="1600" dirty="0"/>
                        <a:t>ICV Trucks</a:t>
                      </a:r>
                    </a:p>
                  </a:txBody>
                  <a:tcPr/>
                </a:tc>
                <a:tc>
                  <a:txBody>
                    <a:bodyPr/>
                    <a:lstStyle/>
                    <a:p>
                      <a:r>
                        <a:rPr lang="en-US" sz="1600" dirty="0"/>
                        <a:t>F06</a:t>
                      </a:r>
                    </a:p>
                  </a:txBody>
                  <a:tcPr/>
                </a:tc>
                <a:extLst>
                  <a:ext uri="{0D108BD9-81ED-4DB2-BD59-A6C34878D82A}">
                    <a16:rowId xmlns:a16="http://schemas.microsoft.com/office/drawing/2014/main" val="30773066"/>
                  </a:ext>
                </a:extLst>
              </a:tr>
              <a:tr h="332855">
                <a:tc>
                  <a:txBody>
                    <a:bodyPr/>
                    <a:lstStyle/>
                    <a:p>
                      <a:r>
                        <a:rPr lang="en-US" sz="1600" dirty="0"/>
                        <a:t>MDV and ICV Bus</a:t>
                      </a:r>
                    </a:p>
                  </a:txBody>
                  <a:tcPr/>
                </a:tc>
                <a:tc>
                  <a:txBody>
                    <a:bodyPr/>
                    <a:lstStyle/>
                    <a:p>
                      <a:r>
                        <a:rPr lang="en-US" sz="1600" dirty="0"/>
                        <a:t>F21 (ICV Bus), F47 (MDV Bus)</a:t>
                      </a:r>
                    </a:p>
                  </a:txBody>
                  <a:tcPr/>
                </a:tc>
                <a:extLst>
                  <a:ext uri="{0D108BD9-81ED-4DB2-BD59-A6C34878D82A}">
                    <a16:rowId xmlns:a16="http://schemas.microsoft.com/office/drawing/2014/main" val="3679810208"/>
                  </a:ext>
                </a:extLst>
              </a:tr>
            </a:tbl>
          </a:graphicData>
        </a:graphic>
      </p:graphicFrame>
      <p:graphicFrame>
        <p:nvGraphicFramePr>
          <p:cNvPr id="11" name="Table 10">
            <a:extLst>
              <a:ext uri="{FF2B5EF4-FFF2-40B4-BE49-F238E27FC236}">
                <a16:creationId xmlns:a16="http://schemas.microsoft.com/office/drawing/2014/main" id="{D282E03E-6518-4398-9BEB-C1E29C2B1921}"/>
              </a:ext>
            </a:extLst>
          </p:cNvPr>
          <p:cNvGraphicFramePr>
            <a:graphicFrameLocks noGrp="1"/>
          </p:cNvGraphicFramePr>
          <p:nvPr>
            <p:extLst>
              <p:ext uri="{D42A27DB-BD31-4B8C-83A1-F6EECF244321}">
                <p14:modId xmlns:p14="http://schemas.microsoft.com/office/powerpoint/2010/main" val="2640150796"/>
              </p:ext>
            </p:extLst>
          </p:nvPr>
        </p:nvGraphicFramePr>
        <p:xfrm>
          <a:off x="7439194" y="3901493"/>
          <a:ext cx="4193176" cy="1341120"/>
        </p:xfrm>
        <a:graphic>
          <a:graphicData uri="http://schemas.openxmlformats.org/drawingml/2006/table">
            <a:tbl>
              <a:tblPr firstRow="1" bandRow="1">
                <a:tableStyleId>{5C22544A-7EE6-4342-B048-85BDC9FD1C3A}</a:tableStyleId>
              </a:tblPr>
              <a:tblGrid>
                <a:gridCol w="1614866">
                  <a:extLst>
                    <a:ext uri="{9D8B030D-6E8A-4147-A177-3AD203B41FA5}">
                      <a16:colId xmlns:a16="http://schemas.microsoft.com/office/drawing/2014/main" val="1854519262"/>
                    </a:ext>
                  </a:extLst>
                </a:gridCol>
                <a:gridCol w="2578310">
                  <a:extLst>
                    <a:ext uri="{9D8B030D-6E8A-4147-A177-3AD203B41FA5}">
                      <a16:colId xmlns:a16="http://schemas.microsoft.com/office/drawing/2014/main" val="182612773"/>
                    </a:ext>
                  </a:extLst>
                </a:gridCol>
              </a:tblGrid>
              <a:tr h="332855">
                <a:tc>
                  <a:txBody>
                    <a:bodyPr/>
                    <a:lstStyle/>
                    <a:p>
                      <a:r>
                        <a:rPr lang="en-US" sz="1600" dirty="0"/>
                        <a:t>Vehicle </a:t>
                      </a:r>
                    </a:p>
                  </a:txBody>
                  <a:tcPr/>
                </a:tc>
                <a:tc>
                  <a:txBody>
                    <a:bodyPr/>
                    <a:lstStyle/>
                    <a:p>
                      <a:r>
                        <a:rPr lang="en-US" sz="1600" dirty="0"/>
                        <a:t>Battery Earth Location</a:t>
                      </a:r>
                    </a:p>
                  </a:txBody>
                  <a:tcPr/>
                </a:tc>
                <a:extLst>
                  <a:ext uri="{0D108BD9-81ED-4DB2-BD59-A6C34878D82A}">
                    <a16:rowId xmlns:a16="http://schemas.microsoft.com/office/drawing/2014/main" val="2830123174"/>
                  </a:ext>
                </a:extLst>
              </a:tr>
              <a:tr h="332855">
                <a:tc>
                  <a:txBody>
                    <a:bodyPr/>
                    <a:lstStyle/>
                    <a:p>
                      <a:r>
                        <a:rPr lang="en-US" sz="1600" dirty="0"/>
                        <a:t>MDV Trucks</a:t>
                      </a:r>
                    </a:p>
                  </a:txBody>
                  <a:tcPr/>
                </a:tc>
                <a:tc>
                  <a:txBody>
                    <a:bodyPr/>
                    <a:lstStyle/>
                    <a:p>
                      <a:r>
                        <a:rPr lang="en-US" sz="1600" dirty="0"/>
                        <a:t>Close to the Battery Carrier</a:t>
                      </a:r>
                    </a:p>
                  </a:txBody>
                  <a:tcPr/>
                </a:tc>
                <a:extLst>
                  <a:ext uri="{0D108BD9-81ED-4DB2-BD59-A6C34878D82A}">
                    <a16:rowId xmlns:a16="http://schemas.microsoft.com/office/drawing/2014/main" val="135627349"/>
                  </a:ext>
                </a:extLst>
              </a:tr>
              <a:tr h="332855">
                <a:tc>
                  <a:txBody>
                    <a:bodyPr/>
                    <a:lstStyle/>
                    <a:p>
                      <a:r>
                        <a:rPr lang="en-US" sz="1600" dirty="0"/>
                        <a:t>ICV Trucks</a:t>
                      </a:r>
                    </a:p>
                  </a:txBody>
                  <a:tcPr/>
                </a:tc>
                <a:tc>
                  <a:txBody>
                    <a:bodyPr/>
                    <a:lstStyle/>
                    <a:p>
                      <a:r>
                        <a:rPr lang="en-US" sz="1600" dirty="0"/>
                        <a:t>Behind Battery Carrier</a:t>
                      </a:r>
                    </a:p>
                  </a:txBody>
                  <a:tcPr/>
                </a:tc>
                <a:extLst>
                  <a:ext uri="{0D108BD9-81ED-4DB2-BD59-A6C34878D82A}">
                    <a16:rowId xmlns:a16="http://schemas.microsoft.com/office/drawing/2014/main" val="30773066"/>
                  </a:ext>
                </a:extLst>
              </a:tr>
              <a:tr h="332855">
                <a:tc>
                  <a:txBody>
                    <a:bodyPr/>
                    <a:lstStyle/>
                    <a:p>
                      <a:r>
                        <a:rPr lang="en-US" sz="1600" dirty="0"/>
                        <a:t>MDV and ICV Bus</a:t>
                      </a:r>
                    </a:p>
                  </a:txBody>
                  <a:tcPr/>
                </a:tc>
                <a:tc>
                  <a:txBody>
                    <a:bodyPr/>
                    <a:lstStyle/>
                    <a:p>
                      <a:r>
                        <a:rPr lang="en-US" sz="1600" dirty="0"/>
                        <a:t>Close to the Battery Carrier </a:t>
                      </a:r>
                    </a:p>
                  </a:txBody>
                  <a:tcPr/>
                </a:tc>
                <a:extLst>
                  <a:ext uri="{0D108BD9-81ED-4DB2-BD59-A6C34878D82A}">
                    <a16:rowId xmlns:a16="http://schemas.microsoft.com/office/drawing/2014/main" val="3679810208"/>
                  </a:ext>
                </a:extLst>
              </a:tr>
            </a:tbl>
          </a:graphicData>
        </a:graphic>
      </p:graphicFrame>
    </p:spTree>
    <p:extLst>
      <p:ext uri="{BB962C8B-B14F-4D97-AF65-F5344CB8AC3E}">
        <p14:creationId xmlns:p14="http://schemas.microsoft.com/office/powerpoint/2010/main" val="290606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5909-91C5-4643-ABC6-E39C680CF91F}"/>
              </a:ext>
            </a:extLst>
          </p:cNvPr>
          <p:cNvSpPr txBox="1"/>
          <p:nvPr/>
        </p:nvSpPr>
        <p:spPr>
          <a:xfrm>
            <a:off x="4423106" y="2890391"/>
            <a:ext cx="2227469" cy="584775"/>
          </a:xfrm>
          <a:prstGeom prst="rect">
            <a:avLst/>
          </a:prstGeom>
          <a:noFill/>
        </p:spPr>
        <p:txBody>
          <a:bodyPr wrap="none" rtlCol="0">
            <a:spAutoFit/>
          </a:bodyPr>
          <a:lstStyle/>
          <a:p>
            <a:r>
              <a:rPr lang="en-US" sz="3200" b="1" dirty="0"/>
              <a:t>THANK YOU</a:t>
            </a:r>
            <a:endParaRPr lang="en-IN" sz="3200" b="1" dirty="0"/>
          </a:p>
        </p:txBody>
      </p:sp>
    </p:spTree>
    <p:extLst>
      <p:ext uri="{BB962C8B-B14F-4D97-AF65-F5344CB8AC3E}">
        <p14:creationId xmlns:p14="http://schemas.microsoft.com/office/powerpoint/2010/main" val="367157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9E7A84-0651-42FB-9A93-E3C90A3F3AA2}"/>
              </a:ext>
            </a:extLst>
          </p:cNvPr>
          <p:cNvSpPr txBox="1"/>
          <p:nvPr/>
        </p:nvSpPr>
        <p:spPr>
          <a:xfrm>
            <a:off x="1495840" y="516835"/>
            <a:ext cx="4835939" cy="523220"/>
          </a:xfrm>
          <a:prstGeom prst="rect">
            <a:avLst/>
          </a:prstGeom>
          <a:noFill/>
        </p:spPr>
        <p:txBody>
          <a:bodyPr wrap="none" rtlCol="0">
            <a:spAutoFit/>
          </a:bodyPr>
          <a:lstStyle/>
          <a:p>
            <a:r>
              <a:rPr lang="en-US" sz="2800" b="1" dirty="0"/>
              <a:t>Instrument cluster and Tell-tale</a:t>
            </a:r>
          </a:p>
        </p:txBody>
      </p:sp>
      <p:sp>
        <p:nvSpPr>
          <p:cNvPr id="7" name="TextBox 6">
            <a:extLst>
              <a:ext uri="{FF2B5EF4-FFF2-40B4-BE49-F238E27FC236}">
                <a16:creationId xmlns:a16="http://schemas.microsoft.com/office/drawing/2014/main" id="{89AB850D-36DC-488B-8BB9-E999A08BBCC0}"/>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pic>
        <p:nvPicPr>
          <p:cNvPr id="5" name="Picture 4">
            <a:extLst>
              <a:ext uri="{FF2B5EF4-FFF2-40B4-BE49-F238E27FC236}">
                <a16:creationId xmlns:a16="http://schemas.microsoft.com/office/drawing/2014/main" id="{2212E8FC-A18C-434D-BEFC-42D3F0BA1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2438027" y="1588168"/>
            <a:ext cx="8740738" cy="4752997"/>
          </a:xfrm>
          <a:prstGeom prst="rect">
            <a:avLst/>
          </a:prstGeom>
          <a:ln>
            <a:noFill/>
          </a:ln>
        </p:spPr>
      </p:pic>
    </p:spTree>
    <p:extLst>
      <p:ext uri="{BB962C8B-B14F-4D97-AF65-F5344CB8AC3E}">
        <p14:creationId xmlns:p14="http://schemas.microsoft.com/office/powerpoint/2010/main" val="208184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693FCE31-7C5C-4E25-A8E9-57DDBF02C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8925434" y="4623201"/>
            <a:ext cx="2977805" cy="1581273"/>
          </a:xfrm>
          <a:prstGeom prst="rect">
            <a:avLst/>
          </a:prstGeom>
          <a:ln>
            <a:noFill/>
          </a:ln>
        </p:spPr>
      </p:pic>
      <p:sp>
        <p:nvSpPr>
          <p:cNvPr id="6" name="TextBox 5">
            <a:extLst>
              <a:ext uri="{FF2B5EF4-FFF2-40B4-BE49-F238E27FC236}">
                <a16:creationId xmlns:a16="http://schemas.microsoft.com/office/drawing/2014/main" id="{9EA2D284-A6DA-446F-89BF-CFBA1D851C3D}"/>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15" name="TextBox 14">
            <a:extLst>
              <a:ext uri="{FF2B5EF4-FFF2-40B4-BE49-F238E27FC236}">
                <a16:creationId xmlns:a16="http://schemas.microsoft.com/office/drawing/2014/main" id="{BAAC987E-3BA5-4CD7-91DC-643D3F6C3E44}"/>
              </a:ext>
            </a:extLst>
          </p:cNvPr>
          <p:cNvSpPr txBox="1"/>
          <p:nvPr/>
        </p:nvSpPr>
        <p:spPr>
          <a:xfrm>
            <a:off x="2015535" y="4030085"/>
            <a:ext cx="1716047" cy="307777"/>
          </a:xfrm>
          <a:prstGeom prst="rect">
            <a:avLst/>
          </a:prstGeom>
          <a:noFill/>
        </p:spPr>
        <p:txBody>
          <a:bodyPr wrap="none" rtlCol="0">
            <a:spAutoFit/>
          </a:bodyPr>
          <a:lstStyle/>
          <a:p>
            <a:r>
              <a:rPr lang="en-US" sz="1400" dirty="0"/>
              <a:t>Low AdBlue warning </a:t>
            </a:r>
            <a:endParaRPr lang="en-IN" sz="1400" dirty="0"/>
          </a:p>
        </p:txBody>
      </p:sp>
      <p:grpSp>
        <p:nvGrpSpPr>
          <p:cNvPr id="40" name="Group 39">
            <a:extLst>
              <a:ext uri="{FF2B5EF4-FFF2-40B4-BE49-F238E27FC236}">
                <a16:creationId xmlns:a16="http://schemas.microsoft.com/office/drawing/2014/main" id="{899B4DFC-3D1D-4467-8AEA-5568AE4E514E}"/>
              </a:ext>
            </a:extLst>
          </p:cNvPr>
          <p:cNvGrpSpPr/>
          <p:nvPr/>
        </p:nvGrpSpPr>
        <p:grpSpPr>
          <a:xfrm>
            <a:off x="1326520" y="1723416"/>
            <a:ext cx="2417346" cy="604736"/>
            <a:chOff x="1316191" y="3028042"/>
            <a:chExt cx="2417346" cy="604736"/>
          </a:xfrm>
        </p:grpSpPr>
        <p:pic>
          <p:nvPicPr>
            <p:cNvPr id="17" name="Picture 16">
              <a:extLst>
                <a:ext uri="{FF2B5EF4-FFF2-40B4-BE49-F238E27FC236}">
                  <a16:creationId xmlns:a16="http://schemas.microsoft.com/office/drawing/2014/main" id="{3A1D14D1-77DF-4832-A2BF-9989B94128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6191" y="3028042"/>
              <a:ext cx="705525" cy="604736"/>
            </a:xfrm>
            <a:prstGeom prst="rect">
              <a:avLst/>
            </a:prstGeom>
          </p:spPr>
        </p:pic>
        <p:sp>
          <p:nvSpPr>
            <p:cNvPr id="19" name="TextBox 18">
              <a:extLst>
                <a:ext uri="{FF2B5EF4-FFF2-40B4-BE49-F238E27FC236}">
                  <a16:creationId xmlns:a16="http://schemas.microsoft.com/office/drawing/2014/main" id="{810C60C7-DBA2-46EE-B99A-88D580FDA12E}"/>
                </a:ext>
              </a:extLst>
            </p:cNvPr>
            <p:cNvSpPr txBox="1"/>
            <p:nvPr/>
          </p:nvSpPr>
          <p:spPr>
            <a:xfrm>
              <a:off x="2017491" y="3028042"/>
              <a:ext cx="1716046" cy="523220"/>
            </a:xfrm>
            <a:prstGeom prst="rect">
              <a:avLst/>
            </a:prstGeom>
            <a:noFill/>
          </p:spPr>
          <p:txBody>
            <a:bodyPr wrap="square" rtlCol="0">
              <a:spAutoFit/>
            </a:bodyPr>
            <a:lstStyle/>
            <a:p>
              <a:r>
                <a:rPr lang="en-US" sz="1400" dirty="0"/>
                <a:t>High Exhaust System Temperature</a:t>
              </a:r>
              <a:endParaRPr lang="en-IN" sz="1400" dirty="0"/>
            </a:p>
          </p:txBody>
        </p:sp>
      </p:grpSp>
      <p:grpSp>
        <p:nvGrpSpPr>
          <p:cNvPr id="41" name="Group 40">
            <a:extLst>
              <a:ext uri="{FF2B5EF4-FFF2-40B4-BE49-F238E27FC236}">
                <a16:creationId xmlns:a16="http://schemas.microsoft.com/office/drawing/2014/main" id="{E3B7D2AD-1AD0-4AAC-8A95-1BA3C74AFE93}"/>
              </a:ext>
            </a:extLst>
          </p:cNvPr>
          <p:cNvGrpSpPr/>
          <p:nvPr/>
        </p:nvGrpSpPr>
        <p:grpSpPr>
          <a:xfrm>
            <a:off x="1311966" y="2445372"/>
            <a:ext cx="2421571" cy="647695"/>
            <a:chOff x="1311966" y="3891116"/>
            <a:chExt cx="2421571" cy="647695"/>
          </a:xfrm>
        </p:grpSpPr>
        <p:pic>
          <p:nvPicPr>
            <p:cNvPr id="20" name="Picture 19">
              <a:extLst>
                <a:ext uri="{FF2B5EF4-FFF2-40B4-BE49-F238E27FC236}">
                  <a16:creationId xmlns:a16="http://schemas.microsoft.com/office/drawing/2014/main" id="{C231C3FF-4779-406F-AAE0-0B694A77EB1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966" y="3891116"/>
              <a:ext cx="705525" cy="647695"/>
            </a:xfrm>
            <a:prstGeom prst="rect">
              <a:avLst/>
            </a:prstGeom>
          </p:spPr>
        </p:pic>
        <p:sp>
          <p:nvSpPr>
            <p:cNvPr id="22" name="TextBox 21">
              <a:extLst>
                <a:ext uri="{FF2B5EF4-FFF2-40B4-BE49-F238E27FC236}">
                  <a16:creationId xmlns:a16="http://schemas.microsoft.com/office/drawing/2014/main" id="{DE4DC5DE-023B-408C-B60A-784E8C49E3AB}"/>
                </a:ext>
              </a:extLst>
            </p:cNvPr>
            <p:cNvSpPr txBox="1"/>
            <p:nvPr/>
          </p:nvSpPr>
          <p:spPr>
            <a:xfrm>
              <a:off x="2017491" y="3891116"/>
              <a:ext cx="1716046" cy="523220"/>
            </a:xfrm>
            <a:prstGeom prst="rect">
              <a:avLst/>
            </a:prstGeom>
            <a:noFill/>
          </p:spPr>
          <p:txBody>
            <a:bodyPr wrap="square" rtlCol="0">
              <a:spAutoFit/>
            </a:bodyPr>
            <a:lstStyle/>
            <a:p>
              <a:r>
                <a:rPr lang="en-US" sz="1400" dirty="0"/>
                <a:t>DPF regeneration inhibit</a:t>
              </a:r>
              <a:endParaRPr lang="en-IN" sz="1400" dirty="0"/>
            </a:p>
          </p:txBody>
        </p:sp>
      </p:grpSp>
      <p:grpSp>
        <p:nvGrpSpPr>
          <p:cNvPr id="46" name="Group 45">
            <a:extLst>
              <a:ext uri="{FF2B5EF4-FFF2-40B4-BE49-F238E27FC236}">
                <a16:creationId xmlns:a16="http://schemas.microsoft.com/office/drawing/2014/main" id="{62AA15C3-B54F-42A2-B387-B6B8D1DC90E9}"/>
              </a:ext>
            </a:extLst>
          </p:cNvPr>
          <p:cNvGrpSpPr/>
          <p:nvPr/>
        </p:nvGrpSpPr>
        <p:grpSpPr>
          <a:xfrm>
            <a:off x="1311966" y="3216158"/>
            <a:ext cx="2421571" cy="624978"/>
            <a:chOff x="1311966" y="4754190"/>
            <a:chExt cx="2421571" cy="624978"/>
          </a:xfrm>
        </p:grpSpPr>
        <p:pic>
          <p:nvPicPr>
            <p:cNvPr id="23" name="Picture 22">
              <a:extLst>
                <a:ext uri="{FF2B5EF4-FFF2-40B4-BE49-F238E27FC236}">
                  <a16:creationId xmlns:a16="http://schemas.microsoft.com/office/drawing/2014/main" id="{147B5F53-1D18-4862-A128-BAC863DE0AD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966" y="4797149"/>
              <a:ext cx="679022" cy="582019"/>
            </a:xfrm>
            <a:prstGeom prst="rect">
              <a:avLst/>
            </a:prstGeom>
          </p:spPr>
        </p:pic>
        <p:sp>
          <p:nvSpPr>
            <p:cNvPr id="25" name="TextBox 24">
              <a:extLst>
                <a:ext uri="{FF2B5EF4-FFF2-40B4-BE49-F238E27FC236}">
                  <a16:creationId xmlns:a16="http://schemas.microsoft.com/office/drawing/2014/main" id="{B796A22F-4012-44CF-9247-1DD14B7FEC20}"/>
                </a:ext>
              </a:extLst>
            </p:cNvPr>
            <p:cNvSpPr txBox="1"/>
            <p:nvPr/>
          </p:nvSpPr>
          <p:spPr>
            <a:xfrm>
              <a:off x="2017491" y="4754190"/>
              <a:ext cx="1716046" cy="523220"/>
            </a:xfrm>
            <a:prstGeom prst="rect">
              <a:avLst/>
            </a:prstGeom>
            <a:noFill/>
          </p:spPr>
          <p:txBody>
            <a:bodyPr wrap="square" rtlCol="0">
              <a:spAutoFit/>
            </a:bodyPr>
            <a:lstStyle/>
            <a:p>
              <a:r>
                <a:rPr lang="en-US" sz="1400" dirty="0"/>
                <a:t>DPF Lamp (Regen needed)</a:t>
              </a:r>
              <a:endParaRPr lang="en-IN" sz="1400" dirty="0"/>
            </a:p>
          </p:txBody>
        </p:sp>
      </p:grpSp>
      <p:grpSp>
        <p:nvGrpSpPr>
          <p:cNvPr id="47" name="Group 46">
            <a:extLst>
              <a:ext uri="{FF2B5EF4-FFF2-40B4-BE49-F238E27FC236}">
                <a16:creationId xmlns:a16="http://schemas.microsoft.com/office/drawing/2014/main" id="{9D6173FB-D58F-40F7-983E-7B61B10DD6D5}"/>
              </a:ext>
            </a:extLst>
          </p:cNvPr>
          <p:cNvGrpSpPr/>
          <p:nvPr/>
        </p:nvGrpSpPr>
        <p:grpSpPr>
          <a:xfrm>
            <a:off x="1322295" y="5549736"/>
            <a:ext cx="2421571" cy="654738"/>
            <a:chOff x="1311966" y="5617264"/>
            <a:chExt cx="2421571" cy="654738"/>
          </a:xfrm>
        </p:grpSpPr>
        <p:pic>
          <p:nvPicPr>
            <p:cNvPr id="26" name="Picture 25">
              <a:extLst>
                <a:ext uri="{FF2B5EF4-FFF2-40B4-BE49-F238E27FC236}">
                  <a16:creationId xmlns:a16="http://schemas.microsoft.com/office/drawing/2014/main" id="{7162377B-0B0B-42BA-B823-EA8951778C4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11966" y="5637506"/>
              <a:ext cx="679022" cy="634496"/>
            </a:xfrm>
            <a:prstGeom prst="rect">
              <a:avLst/>
            </a:prstGeom>
          </p:spPr>
        </p:pic>
        <p:sp>
          <p:nvSpPr>
            <p:cNvPr id="28" name="TextBox 27">
              <a:extLst>
                <a:ext uri="{FF2B5EF4-FFF2-40B4-BE49-F238E27FC236}">
                  <a16:creationId xmlns:a16="http://schemas.microsoft.com/office/drawing/2014/main" id="{4DCECC67-D580-4F9E-85D7-B1FCE74FCE53}"/>
                </a:ext>
              </a:extLst>
            </p:cNvPr>
            <p:cNvSpPr txBox="1"/>
            <p:nvPr/>
          </p:nvSpPr>
          <p:spPr>
            <a:xfrm>
              <a:off x="2017491" y="5617264"/>
              <a:ext cx="1716046" cy="307777"/>
            </a:xfrm>
            <a:prstGeom prst="rect">
              <a:avLst/>
            </a:prstGeom>
            <a:noFill/>
          </p:spPr>
          <p:txBody>
            <a:bodyPr wrap="square" rtlCol="0">
              <a:spAutoFit/>
            </a:bodyPr>
            <a:lstStyle/>
            <a:p>
              <a:r>
                <a:rPr lang="en-US" sz="1400" dirty="0"/>
                <a:t>MIL </a:t>
              </a:r>
              <a:endParaRPr lang="en-IN" sz="1400" dirty="0"/>
            </a:p>
          </p:txBody>
        </p:sp>
      </p:grpSp>
      <p:grpSp>
        <p:nvGrpSpPr>
          <p:cNvPr id="48" name="Group 47">
            <a:extLst>
              <a:ext uri="{FF2B5EF4-FFF2-40B4-BE49-F238E27FC236}">
                <a16:creationId xmlns:a16="http://schemas.microsoft.com/office/drawing/2014/main" id="{310AF59C-1585-4334-A3F7-AA76E771C8A7}"/>
              </a:ext>
            </a:extLst>
          </p:cNvPr>
          <p:cNvGrpSpPr/>
          <p:nvPr/>
        </p:nvGrpSpPr>
        <p:grpSpPr>
          <a:xfrm>
            <a:off x="1326520" y="4838877"/>
            <a:ext cx="2129831" cy="597034"/>
            <a:chOff x="4110977" y="2157007"/>
            <a:chExt cx="2129831" cy="597034"/>
          </a:xfrm>
        </p:grpSpPr>
        <p:pic>
          <p:nvPicPr>
            <p:cNvPr id="29" name="Picture 28">
              <a:extLst>
                <a:ext uri="{FF2B5EF4-FFF2-40B4-BE49-F238E27FC236}">
                  <a16:creationId xmlns:a16="http://schemas.microsoft.com/office/drawing/2014/main" id="{09C05447-0EF7-4F58-95B5-DE6D94A2C11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10977" y="2157008"/>
              <a:ext cx="664622" cy="597033"/>
            </a:xfrm>
            <a:prstGeom prst="rect">
              <a:avLst/>
            </a:prstGeom>
          </p:spPr>
        </p:pic>
        <p:sp>
          <p:nvSpPr>
            <p:cNvPr id="31" name="TextBox 30">
              <a:extLst>
                <a:ext uri="{FF2B5EF4-FFF2-40B4-BE49-F238E27FC236}">
                  <a16:creationId xmlns:a16="http://schemas.microsoft.com/office/drawing/2014/main" id="{422AF461-42DB-4EEA-97AC-9C6E435B61DC}"/>
                </a:ext>
              </a:extLst>
            </p:cNvPr>
            <p:cNvSpPr txBox="1"/>
            <p:nvPr/>
          </p:nvSpPr>
          <p:spPr>
            <a:xfrm>
              <a:off x="4775599" y="2157007"/>
              <a:ext cx="1465209" cy="307777"/>
            </a:xfrm>
            <a:prstGeom prst="rect">
              <a:avLst/>
            </a:prstGeom>
            <a:noFill/>
          </p:spPr>
          <p:txBody>
            <a:bodyPr wrap="none" rtlCol="0">
              <a:spAutoFit/>
            </a:bodyPr>
            <a:lstStyle/>
            <a:p>
              <a:r>
                <a:rPr lang="en-US" sz="1400" dirty="0"/>
                <a:t>NOx related error</a:t>
              </a:r>
              <a:endParaRPr lang="en-IN" sz="1400" dirty="0"/>
            </a:p>
          </p:txBody>
        </p:sp>
      </p:grpSp>
      <p:grpSp>
        <p:nvGrpSpPr>
          <p:cNvPr id="65" name="Group 64">
            <a:extLst>
              <a:ext uri="{FF2B5EF4-FFF2-40B4-BE49-F238E27FC236}">
                <a16:creationId xmlns:a16="http://schemas.microsoft.com/office/drawing/2014/main" id="{5D7AD7E4-9CDA-4A38-9A20-B05FA536676E}"/>
              </a:ext>
            </a:extLst>
          </p:cNvPr>
          <p:cNvGrpSpPr/>
          <p:nvPr/>
        </p:nvGrpSpPr>
        <p:grpSpPr>
          <a:xfrm>
            <a:off x="6320196" y="1762315"/>
            <a:ext cx="1606106" cy="594032"/>
            <a:chOff x="9049548" y="3846122"/>
            <a:chExt cx="1606106" cy="594032"/>
          </a:xfrm>
        </p:grpSpPr>
        <p:pic>
          <p:nvPicPr>
            <p:cNvPr id="1049" name="Picture 1048">
              <a:extLst>
                <a:ext uri="{FF2B5EF4-FFF2-40B4-BE49-F238E27FC236}">
                  <a16:creationId xmlns:a16="http://schemas.microsoft.com/office/drawing/2014/main" id="{D57D899D-D1B0-4E00-8086-829AE31ABFB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49548" y="3846122"/>
              <a:ext cx="662574" cy="594032"/>
            </a:xfrm>
            <a:prstGeom prst="rect">
              <a:avLst/>
            </a:prstGeom>
          </p:spPr>
        </p:pic>
        <p:sp>
          <p:nvSpPr>
            <p:cNvPr id="81" name="TextBox 80">
              <a:extLst>
                <a:ext uri="{FF2B5EF4-FFF2-40B4-BE49-F238E27FC236}">
                  <a16:creationId xmlns:a16="http://schemas.microsoft.com/office/drawing/2014/main" id="{3B65D082-FF4F-44C4-98C7-62C4C231DA92}"/>
                </a:ext>
              </a:extLst>
            </p:cNvPr>
            <p:cNvSpPr txBox="1"/>
            <p:nvPr/>
          </p:nvSpPr>
          <p:spPr>
            <a:xfrm>
              <a:off x="9736813" y="3919382"/>
              <a:ext cx="918841" cy="307777"/>
            </a:xfrm>
            <a:prstGeom prst="rect">
              <a:avLst/>
            </a:prstGeom>
            <a:noFill/>
            <a:ln>
              <a:noFill/>
            </a:ln>
          </p:spPr>
          <p:txBody>
            <a:bodyPr wrap="none" rtlCol="0">
              <a:spAutoFit/>
            </a:bodyPr>
            <a:lstStyle/>
            <a:p>
              <a:r>
                <a:rPr lang="en-US" sz="1400" dirty="0"/>
                <a:t>EDC Lamp</a:t>
              </a:r>
              <a:endParaRPr lang="en-IN" sz="1400" dirty="0"/>
            </a:p>
          </p:txBody>
        </p:sp>
      </p:grpSp>
      <p:sp>
        <p:nvSpPr>
          <p:cNvPr id="80" name="TextBox 79">
            <a:extLst>
              <a:ext uri="{FF2B5EF4-FFF2-40B4-BE49-F238E27FC236}">
                <a16:creationId xmlns:a16="http://schemas.microsoft.com/office/drawing/2014/main" id="{0EA982C1-75FD-4B9A-9405-C01D018FDE1D}"/>
              </a:ext>
            </a:extLst>
          </p:cNvPr>
          <p:cNvSpPr txBox="1"/>
          <p:nvPr/>
        </p:nvSpPr>
        <p:spPr>
          <a:xfrm>
            <a:off x="1232407" y="1365094"/>
            <a:ext cx="1026243" cy="369332"/>
          </a:xfrm>
          <a:prstGeom prst="rect">
            <a:avLst/>
          </a:prstGeom>
          <a:noFill/>
        </p:spPr>
        <p:txBody>
          <a:bodyPr wrap="none" rtlCol="0">
            <a:spAutoFit/>
          </a:bodyPr>
          <a:lstStyle/>
          <a:p>
            <a:r>
              <a:rPr lang="en-US" b="1" dirty="0"/>
              <a:t>Emission</a:t>
            </a:r>
          </a:p>
        </p:txBody>
      </p:sp>
      <p:sp>
        <p:nvSpPr>
          <p:cNvPr id="86" name="TextBox 85">
            <a:extLst>
              <a:ext uri="{FF2B5EF4-FFF2-40B4-BE49-F238E27FC236}">
                <a16:creationId xmlns:a16="http://schemas.microsoft.com/office/drawing/2014/main" id="{8698923A-8124-45B2-8C41-ADB9D1312856}"/>
              </a:ext>
            </a:extLst>
          </p:cNvPr>
          <p:cNvSpPr txBox="1"/>
          <p:nvPr/>
        </p:nvSpPr>
        <p:spPr>
          <a:xfrm>
            <a:off x="6213412" y="1354084"/>
            <a:ext cx="1466299" cy="369332"/>
          </a:xfrm>
          <a:prstGeom prst="rect">
            <a:avLst/>
          </a:prstGeom>
          <a:noFill/>
        </p:spPr>
        <p:txBody>
          <a:bodyPr wrap="none" rtlCol="0">
            <a:spAutoFit/>
          </a:bodyPr>
          <a:lstStyle/>
          <a:p>
            <a:r>
              <a:rPr lang="en-US" b="1" dirty="0"/>
              <a:t>Performance </a:t>
            </a:r>
          </a:p>
        </p:txBody>
      </p:sp>
      <p:grpSp>
        <p:nvGrpSpPr>
          <p:cNvPr id="89" name="Group 88">
            <a:extLst>
              <a:ext uri="{FF2B5EF4-FFF2-40B4-BE49-F238E27FC236}">
                <a16:creationId xmlns:a16="http://schemas.microsoft.com/office/drawing/2014/main" id="{A2B0F09A-812C-4778-AB62-626F3E60B62A}"/>
              </a:ext>
            </a:extLst>
          </p:cNvPr>
          <p:cNvGrpSpPr/>
          <p:nvPr/>
        </p:nvGrpSpPr>
        <p:grpSpPr>
          <a:xfrm>
            <a:off x="4070567" y="1731859"/>
            <a:ext cx="1530242" cy="532348"/>
            <a:chOff x="6633967" y="3846122"/>
            <a:chExt cx="1530242" cy="532348"/>
          </a:xfrm>
        </p:grpSpPr>
        <p:pic>
          <p:nvPicPr>
            <p:cNvPr id="90" name="Picture 89">
              <a:extLst>
                <a:ext uri="{FF2B5EF4-FFF2-40B4-BE49-F238E27FC236}">
                  <a16:creationId xmlns:a16="http://schemas.microsoft.com/office/drawing/2014/main" id="{26A84BD9-507B-4E07-B134-063B07624A9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633967" y="3864120"/>
              <a:ext cx="542925" cy="514350"/>
            </a:xfrm>
            <a:prstGeom prst="rect">
              <a:avLst/>
            </a:prstGeom>
          </p:spPr>
        </p:pic>
        <p:sp>
          <p:nvSpPr>
            <p:cNvPr id="91" name="TextBox 90">
              <a:extLst>
                <a:ext uri="{FF2B5EF4-FFF2-40B4-BE49-F238E27FC236}">
                  <a16:creationId xmlns:a16="http://schemas.microsoft.com/office/drawing/2014/main" id="{B651AC82-3CB5-4589-991F-9ED32D669331}"/>
                </a:ext>
              </a:extLst>
            </p:cNvPr>
            <p:cNvSpPr txBox="1"/>
            <p:nvPr/>
          </p:nvSpPr>
          <p:spPr>
            <a:xfrm>
              <a:off x="7210230" y="3846122"/>
              <a:ext cx="953979" cy="307777"/>
            </a:xfrm>
            <a:prstGeom prst="rect">
              <a:avLst/>
            </a:prstGeom>
            <a:noFill/>
          </p:spPr>
          <p:txBody>
            <a:bodyPr wrap="none" rtlCol="0">
              <a:spAutoFit/>
            </a:bodyPr>
            <a:lstStyle/>
            <a:p>
              <a:r>
                <a:rPr lang="en-US" sz="1400" dirty="0"/>
                <a:t>Stop Lamp</a:t>
              </a:r>
              <a:endParaRPr lang="en-IN" sz="1400" dirty="0"/>
            </a:p>
          </p:txBody>
        </p:sp>
      </p:grpSp>
      <p:sp>
        <p:nvSpPr>
          <p:cNvPr id="92" name="TextBox 91">
            <a:extLst>
              <a:ext uri="{FF2B5EF4-FFF2-40B4-BE49-F238E27FC236}">
                <a16:creationId xmlns:a16="http://schemas.microsoft.com/office/drawing/2014/main" id="{DB2DBC14-61D1-495A-9315-D5CC4C8133A1}"/>
              </a:ext>
            </a:extLst>
          </p:cNvPr>
          <p:cNvSpPr txBox="1"/>
          <p:nvPr/>
        </p:nvSpPr>
        <p:spPr>
          <a:xfrm>
            <a:off x="4056757" y="1365628"/>
            <a:ext cx="778931" cy="369332"/>
          </a:xfrm>
          <a:prstGeom prst="rect">
            <a:avLst/>
          </a:prstGeom>
          <a:noFill/>
        </p:spPr>
        <p:txBody>
          <a:bodyPr wrap="none" rtlCol="0">
            <a:spAutoFit/>
          </a:bodyPr>
          <a:lstStyle/>
          <a:p>
            <a:r>
              <a:rPr lang="en-US" b="1" dirty="0"/>
              <a:t>Safety</a:t>
            </a:r>
          </a:p>
        </p:txBody>
      </p:sp>
      <p:grpSp>
        <p:nvGrpSpPr>
          <p:cNvPr id="93" name="Group 92">
            <a:extLst>
              <a:ext uri="{FF2B5EF4-FFF2-40B4-BE49-F238E27FC236}">
                <a16:creationId xmlns:a16="http://schemas.microsoft.com/office/drawing/2014/main" id="{DC2B212D-D8CF-4DFE-AD1E-04C4E9EE977B}"/>
              </a:ext>
            </a:extLst>
          </p:cNvPr>
          <p:cNvGrpSpPr/>
          <p:nvPr/>
        </p:nvGrpSpPr>
        <p:grpSpPr>
          <a:xfrm>
            <a:off x="6320196" y="3167390"/>
            <a:ext cx="2493535" cy="611607"/>
            <a:chOff x="6661618" y="5606204"/>
            <a:chExt cx="2493535" cy="611607"/>
          </a:xfrm>
        </p:grpSpPr>
        <p:pic>
          <p:nvPicPr>
            <p:cNvPr id="94" name="Picture 93">
              <a:extLst>
                <a:ext uri="{FF2B5EF4-FFF2-40B4-BE49-F238E27FC236}">
                  <a16:creationId xmlns:a16="http://schemas.microsoft.com/office/drawing/2014/main" id="{24E8FCE7-B353-41CA-876D-786E69B70F5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661618" y="5696441"/>
              <a:ext cx="662575" cy="521370"/>
            </a:xfrm>
            <a:prstGeom prst="rect">
              <a:avLst/>
            </a:prstGeom>
          </p:spPr>
        </p:pic>
        <p:sp>
          <p:nvSpPr>
            <p:cNvPr id="95" name="TextBox 94">
              <a:extLst>
                <a:ext uri="{FF2B5EF4-FFF2-40B4-BE49-F238E27FC236}">
                  <a16:creationId xmlns:a16="http://schemas.microsoft.com/office/drawing/2014/main" id="{FEE71B5F-EF18-42E9-B001-B7EE8882DF82}"/>
                </a:ext>
              </a:extLst>
            </p:cNvPr>
            <p:cNvSpPr txBox="1"/>
            <p:nvPr/>
          </p:nvSpPr>
          <p:spPr>
            <a:xfrm>
              <a:off x="7380296" y="5606204"/>
              <a:ext cx="1774857" cy="523220"/>
            </a:xfrm>
            <a:prstGeom prst="rect">
              <a:avLst/>
            </a:prstGeom>
            <a:noFill/>
          </p:spPr>
          <p:txBody>
            <a:bodyPr wrap="square" rtlCol="0">
              <a:spAutoFit/>
            </a:bodyPr>
            <a:lstStyle/>
            <a:p>
              <a:r>
                <a:rPr lang="en-US" sz="1400" dirty="0"/>
                <a:t>Low air pressure / Parking brake ON </a:t>
              </a:r>
              <a:endParaRPr lang="en-IN" sz="1400" dirty="0"/>
            </a:p>
          </p:txBody>
        </p:sp>
      </p:grpSp>
      <p:sp>
        <p:nvSpPr>
          <p:cNvPr id="96" name="TextBox 95">
            <a:extLst>
              <a:ext uri="{FF2B5EF4-FFF2-40B4-BE49-F238E27FC236}">
                <a16:creationId xmlns:a16="http://schemas.microsoft.com/office/drawing/2014/main" id="{EACD88A1-6217-486D-9E9E-FE831A642C17}"/>
              </a:ext>
            </a:extLst>
          </p:cNvPr>
          <p:cNvSpPr txBox="1"/>
          <p:nvPr/>
        </p:nvSpPr>
        <p:spPr>
          <a:xfrm>
            <a:off x="1495840" y="251792"/>
            <a:ext cx="6535315" cy="830997"/>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a:pPr>
            <a:r>
              <a:rPr lang="en-US" sz="2000" dirty="0"/>
              <a:t>Critical Alert Tell tale that requires attention from Driver</a:t>
            </a:r>
            <a:endParaRPr lang="en-US" sz="2000" b="1" dirty="0"/>
          </a:p>
        </p:txBody>
      </p:sp>
      <p:grpSp>
        <p:nvGrpSpPr>
          <p:cNvPr id="97" name="Group 96">
            <a:extLst>
              <a:ext uri="{FF2B5EF4-FFF2-40B4-BE49-F238E27FC236}">
                <a16:creationId xmlns:a16="http://schemas.microsoft.com/office/drawing/2014/main" id="{F5DFE124-9FB8-41EB-B731-317025D71F42}"/>
              </a:ext>
            </a:extLst>
          </p:cNvPr>
          <p:cNvGrpSpPr/>
          <p:nvPr/>
        </p:nvGrpSpPr>
        <p:grpSpPr>
          <a:xfrm>
            <a:off x="6309922" y="3996738"/>
            <a:ext cx="2421572" cy="666814"/>
            <a:chOff x="1311965" y="3891116"/>
            <a:chExt cx="2421572" cy="666814"/>
          </a:xfrm>
        </p:grpSpPr>
        <p:pic>
          <p:nvPicPr>
            <p:cNvPr id="98" name="Picture 97">
              <a:extLst>
                <a:ext uri="{FF2B5EF4-FFF2-40B4-BE49-F238E27FC236}">
                  <a16:creationId xmlns:a16="http://schemas.microsoft.com/office/drawing/2014/main" id="{E45AF22B-F76B-49C1-BC30-7D24A5FEE33A}"/>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11965" y="3925891"/>
              <a:ext cx="704966" cy="632039"/>
            </a:xfrm>
            <a:prstGeom prst="rect">
              <a:avLst/>
            </a:prstGeom>
          </p:spPr>
        </p:pic>
        <p:sp>
          <p:nvSpPr>
            <p:cNvPr id="99" name="TextBox 98">
              <a:extLst>
                <a:ext uri="{FF2B5EF4-FFF2-40B4-BE49-F238E27FC236}">
                  <a16:creationId xmlns:a16="http://schemas.microsoft.com/office/drawing/2014/main" id="{0F298083-476A-48DC-95E2-7DDE6E293A70}"/>
                </a:ext>
              </a:extLst>
            </p:cNvPr>
            <p:cNvSpPr txBox="1"/>
            <p:nvPr/>
          </p:nvSpPr>
          <p:spPr>
            <a:xfrm>
              <a:off x="2017491" y="3891116"/>
              <a:ext cx="1716046" cy="523220"/>
            </a:xfrm>
            <a:prstGeom prst="rect">
              <a:avLst/>
            </a:prstGeom>
            <a:noFill/>
          </p:spPr>
          <p:txBody>
            <a:bodyPr wrap="square" rtlCol="0">
              <a:spAutoFit/>
            </a:bodyPr>
            <a:lstStyle/>
            <a:p>
              <a:r>
                <a:rPr lang="en-US" sz="1400" dirty="0"/>
                <a:t>Air filter blocked indicator</a:t>
              </a:r>
              <a:endParaRPr lang="en-IN" sz="1400" dirty="0"/>
            </a:p>
          </p:txBody>
        </p:sp>
      </p:grpSp>
      <p:grpSp>
        <p:nvGrpSpPr>
          <p:cNvPr id="100" name="Group 99">
            <a:extLst>
              <a:ext uri="{FF2B5EF4-FFF2-40B4-BE49-F238E27FC236}">
                <a16:creationId xmlns:a16="http://schemas.microsoft.com/office/drawing/2014/main" id="{EA0DC4A1-8C07-4CCB-B553-3C3CF054BC8F}"/>
              </a:ext>
            </a:extLst>
          </p:cNvPr>
          <p:cNvGrpSpPr/>
          <p:nvPr/>
        </p:nvGrpSpPr>
        <p:grpSpPr>
          <a:xfrm>
            <a:off x="6320196" y="4785383"/>
            <a:ext cx="2428624" cy="650528"/>
            <a:chOff x="9089305" y="5688108"/>
            <a:chExt cx="2428624" cy="650528"/>
          </a:xfrm>
        </p:grpSpPr>
        <p:pic>
          <p:nvPicPr>
            <p:cNvPr id="101" name="Picture 100">
              <a:extLst>
                <a:ext uri="{FF2B5EF4-FFF2-40B4-BE49-F238E27FC236}">
                  <a16:creationId xmlns:a16="http://schemas.microsoft.com/office/drawing/2014/main" id="{E22E5A06-636B-47AA-9107-80B4F3792322}"/>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089305" y="5688108"/>
              <a:ext cx="662575" cy="650528"/>
            </a:xfrm>
            <a:prstGeom prst="rect">
              <a:avLst/>
            </a:prstGeom>
          </p:spPr>
        </p:pic>
        <p:sp>
          <p:nvSpPr>
            <p:cNvPr id="102" name="TextBox 101">
              <a:extLst>
                <a:ext uri="{FF2B5EF4-FFF2-40B4-BE49-F238E27FC236}">
                  <a16:creationId xmlns:a16="http://schemas.microsoft.com/office/drawing/2014/main" id="{4B6F8226-513E-4427-87E3-B13487FF0518}"/>
                </a:ext>
              </a:extLst>
            </p:cNvPr>
            <p:cNvSpPr txBox="1"/>
            <p:nvPr/>
          </p:nvSpPr>
          <p:spPr>
            <a:xfrm>
              <a:off x="9801883" y="5705278"/>
              <a:ext cx="1716046" cy="523220"/>
            </a:xfrm>
            <a:prstGeom prst="rect">
              <a:avLst/>
            </a:prstGeom>
            <a:noFill/>
          </p:spPr>
          <p:txBody>
            <a:bodyPr wrap="square" rtlCol="0">
              <a:spAutoFit/>
            </a:bodyPr>
            <a:lstStyle/>
            <a:p>
              <a:r>
                <a:rPr lang="en-US" sz="1400" dirty="0"/>
                <a:t>Low coolant level warning</a:t>
              </a:r>
              <a:endParaRPr lang="en-IN" sz="1400" dirty="0"/>
            </a:p>
          </p:txBody>
        </p:sp>
      </p:grpSp>
      <p:sp>
        <p:nvSpPr>
          <p:cNvPr id="39" name="TextBox 38">
            <a:extLst>
              <a:ext uri="{FF2B5EF4-FFF2-40B4-BE49-F238E27FC236}">
                <a16:creationId xmlns:a16="http://schemas.microsoft.com/office/drawing/2014/main" id="{AEA275B1-91FA-4CB7-9235-532ABF9C243D}"/>
              </a:ext>
            </a:extLst>
          </p:cNvPr>
          <p:cNvSpPr txBox="1"/>
          <p:nvPr/>
        </p:nvSpPr>
        <p:spPr>
          <a:xfrm>
            <a:off x="8556315" y="1354084"/>
            <a:ext cx="1022716" cy="369332"/>
          </a:xfrm>
          <a:prstGeom prst="rect">
            <a:avLst/>
          </a:prstGeom>
          <a:noFill/>
        </p:spPr>
        <p:txBody>
          <a:bodyPr wrap="none" rtlCol="0">
            <a:spAutoFit/>
          </a:bodyPr>
          <a:lstStyle/>
          <a:p>
            <a:r>
              <a:rPr lang="en-US" b="1" dirty="0"/>
              <a:t>Switches</a:t>
            </a:r>
          </a:p>
        </p:txBody>
      </p:sp>
      <p:grpSp>
        <p:nvGrpSpPr>
          <p:cNvPr id="44" name="Group 43">
            <a:extLst>
              <a:ext uri="{FF2B5EF4-FFF2-40B4-BE49-F238E27FC236}">
                <a16:creationId xmlns:a16="http://schemas.microsoft.com/office/drawing/2014/main" id="{084EFC35-E3A3-40BF-9E9A-61CE53C08283}"/>
              </a:ext>
            </a:extLst>
          </p:cNvPr>
          <p:cNvGrpSpPr/>
          <p:nvPr/>
        </p:nvGrpSpPr>
        <p:grpSpPr>
          <a:xfrm>
            <a:off x="8624238" y="1593064"/>
            <a:ext cx="1212425" cy="1358455"/>
            <a:chOff x="71090" y="4155249"/>
            <a:chExt cx="1212425" cy="1358455"/>
          </a:xfrm>
        </p:grpSpPr>
        <p:pic>
          <p:nvPicPr>
            <p:cNvPr id="45" name="Picture 44">
              <a:extLst>
                <a:ext uri="{FF2B5EF4-FFF2-40B4-BE49-F238E27FC236}">
                  <a16:creationId xmlns:a16="http://schemas.microsoft.com/office/drawing/2014/main" id="{6E203219-AF80-47C1-A7B1-090A4CF1E43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383694">
              <a:off x="71090" y="4217384"/>
              <a:ext cx="838478" cy="1253524"/>
            </a:xfrm>
            <a:prstGeom prst="rect">
              <a:avLst/>
            </a:prstGeom>
          </p:spPr>
        </p:pic>
        <p:sp>
          <p:nvSpPr>
            <p:cNvPr id="49" name="Arrow: Down 48">
              <a:extLst>
                <a:ext uri="{FF2B5EF4-FFF2-40B4-BE49-F238E27FC236}">
                  <a16:creationId xmlns:a16="http://schemas.microsoft.com/office/drawing/2014/main" id="{01AB8DC4-8138-4197-AC1F-FD55AAFB08F7}"/>
                </a:ext>
              </a:extLst>
            </p:cNvPr>
            <p:cNvSpPr/>
            <p:nvPr/>
          </p:nvSpPr>
          <p:spPr>
            <a:xfrm rot="5400000">
              <a:off x="905731" y="513592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Down 49">
              <a:extLst>
                <a:ext uri="{FF2B5EF4-FFF2-40B4-BE49-F238E27FC236}">
                  <a16:creationId xmlns:a16="http://schemas.microsoft.com/office/drawing/2014/main" id="{AF2D3421-A8CC-44D7-885B-4E6562BD5DFA}"/>
                </a:ext>
              </a:extLst>
            </p:cNvPr>
            <p:cNvSpPr/>
            <p:nvPr/>
          </p:nvSpPr>
          <p:spPr>
            <a:xfrm rot="5400000">
              <a:off x="905027" y="416370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TextBox 50">
            <a:extLst>
              <a:ext uri="{FF2B5EF4-FFF2-40B4-BE49-F238E27FC236}">
                <a16:creationId xmlns:a16="http://schemas.microsoft.com/office/drawing/2014/main" id="{97E4D844-68E9-4547-8D72-C8DE73EC57B5}"/>
              </a:ext>
            </a:extLst>
          </p:cNvPr>
          <p:cNvSpPr txBox="1"/>
          <p:nvPr/>
        </p:nvSpPr>
        <p:spPr>
          <a:xfrm>
            <a:off x="9968889" y="1631311"/>
            <a:ext cx="466794" cy="307777"/>
          </a:xfrm>
          <a:prstGeom prst="rect">
            <a:avLst/>
          </a:prstGeom>
          <a:noFill/>
        </p:spPr>
        <p:txBody>
          <a:bodyPr wrap="none" rtlCol="0">
            <a:spAutoFit/>
          </a:bodyPr>
          <a:lstStyle/>
          <a:p>
            <a:r>
              <a:rPr lang="en-US" sz="1400" dirty="0"/>
              <a:t>OFF</a:t>
            </a:r>
            <a:endParaRPr lang="en-IN" sz="1400" dirty="0"/>
          </a:p>
        </p:txBody>
      </p:sp>
      <p:sp>
        <p:nvSpPr>
          <p:cNvPr id="52" name="TextBox 51">
            <a:extLst>
              <a:ext uri="{FF2B5EF4-FFF2-40B4-BE49-F238E27FC236}">
                <a16:creationId xmlns:a16="http://schemas.microsoft.com/office/drawing/2014/main" id="{4E0F23F9-40E4-476B-A9A5-A19217E5942E}"/>
              </a:ext>
            </a:extLst>
          </p:cNvPr>
          <p:cNvSpPr txBox="1"/>
          <p:nvPr/>
        </p:nvSpPr>
        <p:spPr>
          <a:xfrm>
            <a:off x="9992934" y="2604513"/>
            <a:ext cx="418704" cy="307777"/>
          </a:xfrm>
          <a:prstGeom prst="rect">
            <a:avLst/>
          </a:prstGeom>
          <a:noFill/>
        </p:spPr>
        <p:txBody>
          <a:bodyPr wrap="none" rtlCol="0">
            <a:spAutoFit/>
          </a:bodyPr>
          <a:lstStyle/>
          <a:p>
            <a:r>
              <a:rPr lang="en-US" sz="1400" dirty="0"/>
              <a:t>ON</a:t>
            </a:r>
            <a:endParaRPr lang="en-IN" sz="1400" dirty="0"/>
          </a:p>
        </p:txBody>
      </p:sp>
      <p:sp>
        <p:nvSpPr>
          <p:cNvPr id="53" name="TextBox 52">
            <a:extLst>
              <a:ext uri="{FF2B5EF4-FFF2-40B4-BE49-F238E27FC236}">
                <a16:creationId xmlns:a16="http://schemas.microsoft.com/office/drawing/2014/main" id="{2AF0D954-3D14-484F-B377-D52FBCC3343C}"/>
              </a:ext>
            </a:extLst>
          </p:cNvPr>
          <p:cNvSpPr txBox="1"/>
          <p:nvPr/>
        </p:nvSpPr>
        <p:spPr>
          <a:xfrm>
            <a:off x="10960434" y="1997454"/>
            <a:ext cx="1173522" cy="523220"/>
          </a:xfrm>
          <a:prstGeom prst="rect">
            <a:avLst/>
          </a:prstGeom>
          <a:noFill/>
        </p:spPr>
        <p:txBody>
          <a:bodyPr wrap="square" rtlCol="0">
            <a:spAutoFit/>
          </a:bodyPr>
          <a:lstStyle/>
          <a:p>
            <a:r>
              <a:rPr lang="en-US" sz="1400" dirty="0"/>
              <a:t>Regeneration Inhibit Switch</a:t>
            </a:r>
            <a:endParaRPr lang="en-US" sz="1400" b="1" dirty="0"/>
          </a:p>
        </p:txBody>
      </p:sp>
      <p:pic>
        <p:nvPicPr>
          <p:cNvPr id="57" name="Picture 56">
            <a:extLst>
              <a:ext uri="{FF2B5EF4-FFF2-40B4-BE49-F238E27FC236}">
                <a16:creationId xmlns:a16="http://schemas.microsoft.com/office/drawing/2014/main" id="{53CA319F-7CC9-4340-96B7-2FD7560DE33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884878">
            <a:off x="8600146" y="2930375"/>
            <a:ext cx="935809" cy="1242547"/>
          </a:xfrm>
          <a:prstGeom prst="rect">
            <a:avLst/>
          </a:prstGeom>
        </p:spPr>
      </p:pic>
      <p:sp>
        <p:nvSpPr>
          <p:cNvPr id="58" name="Arrow: Down 57">
            <a:extLst>
              <a:ext uri="{FF2B5EF4-FFF2-40B4-BE49-F238E27FC236}">
                <a16:creationId xmlns:a16="http://schemas.microsoft.com/office/drawing/2014/main" id="{A291ECB0-8C5E-4F62-96CF-8098263C8A4A}"/>
              </a:ext>
            </a:extLst>
          </p:cNvPr>
          <p:cNvSpPr/>
          <p:nvPr/>
        </p:nvSpPr>
        <p:spPr>
          <a:xfrm rot="5400000">
            <a:off x="9536351" y="3659434"/>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3C1A54E8-989C-4796-A085-3C3DFE9FF691}"/>
              </a:ext>
            </a:extLst>
          </p:cNvPr>
          <p:cNvSpPr txBox="1"/>
          <p:nvPr/>
        </p:nvSpPr>
        <p:spPr>
          <a:xfrm>
            <a:off x="9992934" y="3246638"/>
            <a:ext cx="822757" cy="954107"/>
          </a:xfrm>
          <a:prstGeom prst="rect">
            <a:avLst/>
          </a:prstGeom>
          <a:noFill/>
        </p:spPr>
        <p:txBody>
          <a:bodyPr wrap="square" rtlCol="0">
            <a:spAutoFit/>
          </a:bodyPr>
          <a:lstStyle/>
          <a:p>
            <a:r>
              <a:rPr lang="en-US" sz="1400" dirty="0"/>
              <a:t>Press for more than 5 seconds</a:t>
            </a:r>
            <a:endParaRPr lang="en-IN" sz="1400" dirty="0"/>
          </a:p>
        </p:txBody>
      </p:sp>
      <p:sp>
        <p:nvSpPr>
          <p:cNvPr id="60" name="TextBox 59">
            <a:extLst>
              <a:ext uri="{FF2B5EF4-FFF2-40B4-BE49-F238E27FC236}">
                <a16:creationId xmlns:a16="http://schemas.microsoft.com/office/drawing/2014/main" id="{96534381-904F-4A5F-8E36-3DE8261EE1CF}"/>
              </a:ext>
            </a:extLst>
          </p:cNvPr>
          <p:cNvSpPr txBox="1"/>
          <p:nvPr/>
        </p:nvSpPr>
        <p:spPr>
          <a:xfrm>
            <a:off x="10978075" y="3263058"/>
            <a:ext cx="1210445" cy="738664"/>
          </a:xfrm>
          <a:prstGeom prst="rect">
            <a:avLst/>
          </a:prstGeom>
          <a:noFill/>
        </p:spPr>
        <p:txBody>
          <a:bodyPr wrap="square" rtlCol="0">
            <a:spAutoFit/>
          </a:bodyPr>
          <a:lstStyle/>
          <a:p>
            <a:r>
              <a:rPr lang="en-US" sz="1400" dirty="0"/>
              <a:t>Parked Regeneration Switch</a:t>
            </a:r>
            <a:endParaRPr lang="en-US" sz="1400" b="1" dirty="0"/>
          </a:p>
        </p:txBody>
      </p:sp>
      <p:sp>
        <p:nvSpPr>
          <p:cNvPr id="61" name="TextBox 60">
            <a:extLst>
              <a:ext uri="{FF2B5EF4-FFF2-40B4-BE49-F238E27FC236}">
                <a16:creationId xmlns:a16="http://schemas.microsoft.com/office/drawing/2014/main" id="{506709E7-69BF-4D51-9FE3-7E75157FA3F0}"/>
              </a:ext>
            </a:extLst>
          </p:cNvPr>
          <p:cNvSpPr txBox="1"/>
          <p:nvPr/>
        </p:nvSpPr>
        <p:spPr>
          <a:xfrm>
            <a:off x="7014888" y="5649742"/>
            <a:ext cx="1716046" cy="523220"/>
          </a:xfrm>
          <a:prstGeom prst="rect">
            <a:avLst/>
          </a:prstGeom>
          <a:noFill/>
        </p:spPr>
        <p:txBody>
          <a:bodyPr wrap="square" rtlCol="0">
            <a:spAutoFit/>
          </a:bodyPr>
          <a:lstStyle/>
          <a:p>
            <a:r>
              <a:rPr lang="en-US" sz="1400" dirty="0"/>
              <a:t>Low fuel level warning</a:t>
            </a:r>
            <a:endParaRPr lang="en-IN" sz="1400" dirty="0"/>
          </a:p>
        </p:txBody>
      </p:sp>
      <p:sp>
        <p:nvSpPr>
          <p:cNvPr id="66" name="TextBox 65">
            <a:extLst>
              <a:ext uri="{FF2B5EF4-FFF2-40B4-BE49-F238E27FC236}">
                <a16:creationId xmlns:a16="http://schemas.microsoft.com/office/drawing/2014/main" id="{627A97D5-A726-4FCA-BCBD-62A9C3BD4A14}"/>
              </a:ext>
            </a:extLst>
          </p:cNvPr>
          <p:cNvSpPr txBox="1"/>
          <p:nvPr/>
        </p:nvSpPr>
        <p:spPr>
          <a:xfrm>
            <a:off x="8885127" y="4117068"/>
            <a:ext cx="3101111" cy="338554"/>
          </a:xfrm>
          <a:prstGeom prst="rect">
            <a:avLst/>
          </a:prstGeom>
          <a:noFill/>
        </p:spPr>
        <p:txBody>
          <a:bodyPr wrap="square" rtlCol="0">
            <a:spAutoFit/>
          </a:bodyPr>
          <a:lstStyle/>
          <a:p>
            <a:r>
              <a:rPr lang="en-US" sz="1600" b="1" dirty="0"/>
              <a:t>Air pressure gauges in LCD Screen</a:t>
            </a:r>
            <a:endParaRPr lang="en-IN" sz="1600" b="1" dirty="0"/>
          </a:p>
        </p:txBody>
      </p:sp>
      <p:cxnSp>
        <p:nvCxnSpPr>
          <p:cNvPr id="63" name="Connector: Elbow 62">
            <a:extLst>
              <a:ext uri="{FF2B5EF4-FFF2-40B4-BE49-F238E27FC236}">
                <a16:creationId xmlns:a16="http://schemas.microsoft.com/office/drawing/2014/main" id="{83EA6B8F-A7C3-4EE6-A15C-33FFFFEA493E}"/>
              </a:ext>
            </a:extLst>
          </p:cNvPr>
          <p:cNvCxnSpPr>
            <a:cxnSpLocks/>
          </p:cNvCxnSpPr>
          <p:nvPr/>
        </p:nvCxnSpPr>
        <p:spPr>
          <a:xfrm rot="16200000" flipV="1">
            <a:off x="9648027" y="4950263"/>
            <a:ext cx="9780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1422D506-DF75-407A-80A0-AED05DBE6F4C}"/>
              </a:ext>
            </a:extLst>
          </p:cNvPr>
          <p:cNvCxnSpPr>
            <a:cxnSpLocks/>
          </p:cNvCxnSpPr>
          <p:nvPr/>
        </p:nvCxnSpPr>
        <p:spPr>
          <a:xfrm rot="16200000" flipV="1">
            <a:off x="10182085" y="4955046"/>
            <a:ext cx="978024" cy="1"/>
          </a:xfrm>
          <a:prstGeom prst="bentConnector3">
            <a:avLst>
              <a:gd name="adj1" fmla="val 5000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8" name="Group 67">
            <a:extLst>
              <a:ext uri="{FF2B5EF4-FFF2-40B4-BE49-F238E27FC236}">
                <a16:creationId xmlns:a16="http://schemas.microsoft.com/office/drawing/2014/main" id="{740B1067-698C-494E-896F-66939EAFA131}"/>
              </a:ext>
            </a:extLst>
          </p:cNvPr>
          <p:cNvGrpSpPr/>
          <p:nvPr/>
        </p:nvGrpSpPr>
        <p:grpSpPr>
          <a:xfrm>
            <a:off x="6320196" y="2512853"/>
            <a:ext cx="2190075" cy="527302"/>
            <a:chOff x="9030497" y="4791218"/>
            <a:chExt cx="2190075" cy="527302"/>
          </a:xfrm>
        </p:grpSpPr>
        <p:pic>
          <p:nvPicPr>
            <p:cNvPr id="69" name="Picture 68">
              <a:extLst>
                <a:ext uri="{FF2B5EF4-FFF2-40B4-BE49-F238E27FC236}">
                  <a16:creationId xmlns:a16="http://schemas.microsoft.com/office/drawing/2014/main" id="{FB7DFEFE-657A-416F-A4FD-747DF8FC5D1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30497" y="4797150"/>
              <a:ext cx="665579" cy="521370"/>
            </a:xfrm>
            <a:prstGeom prst="rect">
              <a:avLst/>
            </a:prstGeom>
          </p:spPr>
        </p:pic>
        <p:sp>
          <p:nvSpPr>
            <p:cNvPr id="70" name="TextBox 69">
              <a:extLst>
                <a:ext uri="{FF2B5EF4-FFF2-40B4-BE49-F238E27FC236}">
                  <a16:creationId xmlns:a16="http://schemas.microsoft.com/office/drawing/2014/main" id="{F792EDB6-8B32-4CBD-97C9-22D0CEFF93A5}"/>
                </a:ext>
              </a:extLst>
            </p:cNvPr>
            <p:cNvSpPr txBox="1"/>
            <p:nvPr/>
          </p:nvSpPr>
          <p:spPr>
            <a:xfrm>
              <a:off x="9745858" y="4791218"/>
              <a:ext cx="1474714" cy="523220"/>
            </a:xfrm>
            <a:prstGeom prst="rect">
              <a:avLst/>
            </a:prstGeom>
            <a:noFill/>
          </p:spPr>
          <p:txBody>
            <a:bodyPr wrap="square" rtlCol="0">
              <a:spAutoFit/>
            </a:bodyPr>
            <a:lstStyle/>
            <a:p>
              <a:r>
                <a:rPr lang="en-US" sz="1400" dirty="0"/>
                <a:t>Water in Fuel indicator</a:t>
              </a:r>
              <a:endParaRPr lang="en-IN" sz="1400" dirty="0"/>
            </a:p>
          </p:txBody>
        </p:sp>
      </p:grpSp>
      <p:sp>
        <p:nvSpPr>
          <p:cNvPr id="3" name="Rectangle 2">
            <a:extLst>
              <a:ext uri="{FF2B5EF4-FFF2-40B4-BE49-F238E27FC236}">
                <a16:creationId xmlns:a16="http://schemas.microsoft.com/office/drawing/2014/main" id="{A9E44D5D-4B77-4717-8D30-D63682156CBF}"/>
              </a:ext>
            </a:extLst>
          </p:cNvPr>
          <p:cNvSpPr/>
          <p:nvPr/>
        </p:nvSpPr>
        <p:spPr>
          <a:xfrm>
            <a:off x="8869085" y="1835575"/>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2C827D8-D48A-4059-B994-BEB803AF7FBD}"/>
              </a:ext>
            </a:extLst>
          </p:cNvPr>
          <p:cNvSpPr/>
          <p:nvPr/>
        </p:nvSpPr>
        <p:spPr>
          <a:xfrm>
            <a:off x="8971460" y="3093067"/>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A3B54C-EFDC-4DBF-84B7-41156E258500}"/>
              </a:ext>
            </a:extLst>
          </p:cNvPr>
          <p:cNvPicPr>
            <a:picLocks noChangeAspect="1"/>
          </p:cNvPicPr>
          <p:nvPr/>
        </p:nvPicPr>
        <p:blipFill>
          <a:blip r:embed="rId16"/>
          <a:stretch>
            <a:fillRect/>
          </a:stretch>
        </p:blipFill>
        <p:spPr>
          <a:xfrm>
            <a:off x="1315877" y="3961813"/>
            <a:ext cx="665578" cy="688140"/>
          </a:xfrm>
          <a:prstGeom prst="rect">
            <a:avLst/>
          </a:prstGeom>
        </p:spPr>
      </p:pic>
      <p:pic>
        <p:nvPicPr>
          <p:cNvPr id="7" name="Picture 6">
            <a:extLst>
              <a:ext uri="{FF2B5EF4-FFF2-40B4-BE49-F238E27FC236}">
                <a16:creationId xmlns:a16="http://schemas.microsoft.com/office/drawing/2014/main" id="{8067D2ED-36AE-4C16-AD06-79DE093EDC51}"/>
              </a:ext>
            </a:extLst>
          </p:cNvPr>
          <p:cNvPicPr>
            <a:picLocks noChangeAspect="1"/>
          </p:cNvPicPr>
          <p:nvPr/>
        </p:nvPicPr>
        <p:blipFill>
          <a:blip r:embed="rId17"/>
          <a:stretch>
            <a:fillRect/>
          </a:stretch>
        </p:blipFill>
        <p:spPr>
          <a:xfrm>
            <a:off x="6318693" y="5536063"/>
            <a:ext cx="665579" cy="677680"/>
          </a:xfrm>
          <a:prstGeom prst="rect">
            <a:avLst/>
          </a:prstGeom>
        </p:spPr>
      </p:pic>
    </p:spTree>
    <p:extLst>
      <p:ext uri="{BB962C8B-B14F-4D97-AF65-F5344CB8AC3E}">
        <p14:creationId xmlns:p14="http://schemas.microsoft.com/office/powerpoint/2010/main" val="953564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77431CB-28D4-4768-9E7C-349A0BD3FC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90607" y="2818342"/>
            <a:ext cx="6497556" cy="3522823"/>
          </a:xfrm>
          <a:prstGeom prst="rect">
            <a:avLst/>
          </a:prstGeom>
          <a:ln>
            <a:noFill/>
          </a:ln>
        </p:spPr>
      </p:pic>
      <p:sp>
        <p:nvSpPr>
          <p:cNvPr id="4" name="TextBox 3">
            <a:extLst>
              <a:ext uri="{FF2B5EF4-FFF2-40B4-BE49-F238E27FC236}">
                <a16:creationId xmlns:a16="http://schemas.microsoft.com/office/drawing/2014/main" id="{004AFD21-B864-4F39-ACB7-FFE96A779D6F}"/>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5" name="TextBox 4">
            <a:extLst>
              <a:ext uri="{FF2B5EF4-FFF2-40B4-BE49-F238E27FC236}">
                <a16:creationId xmlns:a16="http://schemas.microsoft.com/office/drawing/2014/main" id="{0AE57C3C-DE58-471B-BCF3-3FCBE0BB231E}"/>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7" name="Oval 6">
            <a:extLst>
              <a:ext uri="{FF2B5EF4-FFF2-40B4-BE49-F238E27FC236}">
                <a16:creationId xmlns:a16="http://schemas.microsoft.com/office/drawing/2014/main" id="{65AF7199-D1A8-4983-BBEA-75E51E488BB2}"/>
              </a:ext>
            </a:extLst>
          </p:cNvPr>
          <p:cNvSpPr/>
          <p:nvPr/>
        </p:nvSpPr>
        <p:spPr>
          <a:xfrm>
            <a:off x="11579470" y="452323"/>
            <a:ext cx="184638" cy="206057"/>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id="{C6F48BC1-91B2-4B18-822C-BD45C3220E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452" y="1975284"/>
            <a:ext cx="705525" cy="604736"/>
          </a:xfrm>
          <a:prstGeom prst="rect">
            <a:avLst/>
          </a:prstGeom>
        </p:spPr>
      </p:pic>
      <p:sp>
        <p:nvSpPr>
          <p:cNvPr id="29" name="TextBox 28">
            <a:extLst>
              <a:ext uri="{FF2B5EF4-FFF2-40B4-BE49-F238E27FC236}">
                <a16:creationId xmlns:a16="http://schemas.microsoft.com/office/drawing/2014/main" id="{84F88454-5F4B-4860-87AD-BBC01D09BCA6}"/>
              </a:ext>
            </a:extLst>
          </p:cNvPr>
          <p:cNvSpPr txBox="1"/>
          <p:nvPr/>
        </p:nvSpPr>
        <p:spPr>
          <a:xfrm>
            <a:off x="1331693" y="1350401"/>
            <a:ext cx="3482941" cy="369332"/>
          </a:xfrm>
          <a:prstGeom prst="rect">
            <a:avLst/>
          </a:prstGeom>
          <a:noFill/>
        </p:spPr>
        <p:txBody>
          <a:bodyPr wrap="none" rtlCol="0">
            <a:spAutoFit/>
          </a:bodyPr>
          <a:lstStyle/>
          <a:p>
            <a:r>
              <a:rPr lang="en-US" b="1" dirty="0"/>
              <a:t>High Exhaust System Temperature </a:t>
            </a:r>
            <a:endParaRPr lang="en-IN" b="1" dirty="0"/>
          </a:p>
        </p:txBody>
      </p:sp>
      <p:cxnSp>
        <p:nvCxnSpPr>
          <p:cNvPr id="31" name="Connector: Elbow 30">
            <a:extLst>
              <a:ext uri="{FF2B5EF4-FFF2-40B4-BE49-F238E27FC236}">
                <a16:creationId xmlns:a16="http://schemas.microsoft.com/office/drawing/2014/main" id="{06438899-6FAB-4496-8F57-1A2AFDA0E489}"/>
              </a:ext>
            </a:extLst>
          </p:cNvPr>
          <p:cNvCxnSpPr>
            <a:cxnSpLocks/>
          </p:cNvCxnSpPr>
          <p:nvPr/>
        </p:nvCxnSpPr>
        <p:spPr>
          <a:xfrm flipV="1">
            <a:off x="1264129" y="2580020"/>
            <a:ext cx="1" cy="86705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2DE9708D-0EE3-43F2-8DF4-BD492439229F}"/>
              </a:ext>
            </a:extLst>
          </p:cNvPr>
          <p:cNvSpPr txBox="1"/>
          <p:nvPr/>
        </p:nvSpPr>
        <p:spPr>
          <a:xfrm>
            <a:off x="6634396" y="2778357"/>
            <a:ext cx="5344937" cy="1077218"/>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This indicates regeneration is happening in vehicle</a:t>
            </a:r>
          </a:p>
          <a:p>
            <a:pPr lvl="1"/>
            <a:r>
              <a:rPr lang="en-US" sz="1600" dirty="0"/>
              <a:t>	</a:t>
            </a:r>
            <a:r>
              <a:rPr lang="en-US" sz="1600" b="1" dirty="0"/>
              <a:t>Regeneration is the cleaning process for Diesel 	Particulate filter in the Exhaust System</a:t>
            </a:r>
          </a:p>
        </p:txBody>
      </p:sp>
      <p:sp>
        <p:nvSpPr>
          <p:cNvPr id="38" name="TextBox 37">
            <a:extLst>
              <a:ext uri="{FF2B5EF4-FFF2-40B4-BE49-F238E27FC236}">
                <a16:creationId xmlns:a16="http://schemas.microsoft.com/office/drawing/2014/main" id="{B5A64E86-F7A7-4877-8743-FC15A14BFDC9}"/>
              </a:ext>
            </a:extLst>
          </p:cNvPr>
          <p:cNvSpPr txBox="1"/>
          <p:nvPr/>
        </p:nvSpPr>
        <p:spPr>
          <a:xfrm>
            <a:off x="6654800" y="4531919"/>
            <a:ext cx="5537200" cy="1323439"/>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Drive the vehicle away from flammable substance or heavy traffic immediately</a:t>
            </a:r>
          </a:p>
          <a:p>
            <a:pPr marL="742950" lvl="1" indent="-285750">
              <a:buFont typeface="Arial" panose="020B0604020202020204" pitchFamily="34" charset="0"/>
              <a:buChar char="•"/>
            </a:pPr>
            <a:r>
              <a:rPr lang="en-US" sz="1600" dirty="0"/>
              <a:t>If above is not possible, press the Regen Inhibit Switch</a:t>
            </a:r>
          </a:p>
          <a:p>
            <a:pPr lvl="1"/>
            <a:endParaRPr lang="en-US" sz="1600" dirty="0"/>
          </a:p>
        </p:txBody>
      </p:sp>
      <p:sp>
        <p:nvSpPr>
          <p:cNvPr id="13" name="TextBox 12">
            <a:extLst>
              <a:ext uri="{FF2B5EF4-FFF2-40B4-BE49-F238E27FC236}">
                <a16:creationId xmlns:a16="http://schemas.microsoft.com/office/drawing/2014/main" id="{9DBF9086-154F-40C4-9D74-A4E8607F2881}"/>
              </a:ext>
            </a:extLst>
          </p:cNvPr>
          <p:cNvSpPr txBox="1"/>
          <p:nvPr/>
        </p:nvSpPr>
        <p:spPr>
          <a:xfrm>
            <a:off x="6634396" y="1374467"/>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sp>
        <p:nvSpPr>
          <p:cNvPr id="20" name="Oval 19">
            <a:extLst>
              <a:ext uri="{FF2B5EF4-FFF2-40B4-BE49-F238E27FC236}">
                <a16:creationId xmlns:a16="http://schemas.microsoft.com/office/drawing/2014/main" id="{8CD7BABD-F812-46FF-8148-57BE79AF4680}"/>
              </a:ext>
            </a:extLst>
          </p:cNvPr>
          <p:cNvSpPr/>
          <p:nvPr/>
        </p:nvSpPr>
        <p:spPr>
          <a:xfrm>
            <a:off x="1157820" y="3425162"/>
            <a:ext cx="187325" cy="177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8143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4F01C74-3929-40AC-B714-4916A8050B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43" t="1705" r="943" b="4167"/>
          <a:stretch/>
        </p:blipFill>
        <p:spPr>
          <a:xfrm rot="10800000" flipH="1" flipV="1">
            <a:off x="42481" y="2850426"/>
            <a:ext cx="6497556" cy="3522823"/>
          </a:xfrm>
          <a:prstGeom prst="rect">
            <a:avLst/>
          </a:prstGeom>
          <a:ln>
            <a:noFill/>
          </a:ln>
        </p:spPr>
      </p:pic>
      <p:sp>
        <p:nvSpPr>
          <p:cNvPr id="4" name="TextBox 3">
            <a:extLst>
              <a:ext uri="{FF2B5EF4-FFF2-40B4-BE49-F238E27FC236}">
                <a16:creationId xmlns:a16="http://schemas.microsoft.com/office/drawing/2014/main" id="{9827ADE4-9A45-4685-93AD-670EA7A3A86B}"/>
              </a:ext>
            </a:extLst>
          </p:cNvPr>
          <p:cNvSpPr txBox="1"/>
          <p:nvPr/>
        </p:nvSpPr>
        <p:spPr>
          <a:xfrm>
            <a:off x="1495840" y="251792"/>
            <a:ext cx="6293198" cy="1261884"/>
          </a:xfrm>
          <a:prstGeom prst="rect">
            <a:avLst/>
          </a:prstGeom>
          <a:noFill/>
        </p:spPr>
        <p:txBody>
          <a:bodyPr wrap="none" rtlCol="0">
            <a:spAutoFit/>
          </a:bodyPr>
          <a:lstStyle/>
          <a:p>
            <a:r>
              <a:rPr lang="en-US" sz="2800" b="1" dirty="0"/>
              <a:t>Instrument cluster and Tell-tale</a:t>
            </a:r>
          </a:p>
          <a:p>
            <a:pPr marL="514350" indent="-514350">
              <a:buFont typeface="+mj-lt"/>
              <a:buAutoNum type="romanUcPeriod" startAt="2"/>
            </a:pPr>
            <a:r>
              <a:rPr lang="en-US" sz="2000" dirty="0"/>
              <a:t>Understanding the Tell-tale specific to exhaust system</a:t>
            </a:r>
            <a:endParaRPr lang="en-US" sz="2000" b="1" dirty="0"/>
          </a:p>
          <a:p>
            <a:endParaRPr lang="en-US" sz="2800" b="1" dirty="0"/>
          </a:p>
        </p:txBody>
      </p:sp>
      <p:sp>
        <p:nvSpPr>
          <p:cNvPr id="5" name="TextBox 4">
            <a:extLst>
              <a:ext uri="{FF2B5EF4-FFF2-40B4-BE49-F238E27FC236}">
                <a16:creationId xmlns:a16="http://schemas.microsoft.com/office/drawing/2014/main" id="{3E54A778-A59E-46AA-8C4A-F398E7DA6AFF}"/>
              </a:ext>
            </a:extLst>
          </p:cNvPr>
          <p:cNvSpPr txBox="1"/>
          <p:nvPr/>
        </p:nvSpPr>
        <p:spPr>
          <a:xfrm>
            <a:off x="490330" y="516835"/>
            <a:ext cx="463588" cy="523220"/>
          </a:xfrm>
          <a:prstGeom prst="rect">
            <a:avLst/>
          </a:prstGeom>
          <a:noFill/>
        </p:spPr>
        <p:txBody>
          <a:bodyPr wrap="none" rtlCol="0">
            <a:spAutoFit/>
          </a:bodyPr>
          <a:lstStyle/>
          <a:p>
            <a:r>
              <a:rPr lang="en-US" sz="2800" b="1" dirty="0"/>
              <a:t>2.</a:t>
            </a:r>
            <a:endParaRPr lang="en-IN" sz="2000" b="1" dirty="0"/>
          </a:p>
        </p:txBody>
      </p:sp>
      <p:sp>
        <p:nvSpPr>
          <p:cNvPr id="9" name="TextBox 8">
            <a:extLst>
              <a:ext uri="{FF2B5EF4-FFF2-40B4-BE49-F238E27FC236}">
                <a16:creationId xmlns:a16="http://schemas.microsoft.com/office/drawing/2014/main" id="{0136C84E-B910-467F-AD47-8809DADF8C8D}"/>
              </a:ext>
            </a:extLst>
          </p:cNvPr>
          <p:cNvSpPr txBox="1"/>
          <p:nvPr/>
        </p:nvSpPr>
        <p:spPr>
          <a:xfrm>
            <a:off x="1331693" y="1350401"/>
            <a:ext cx="2232214" cy="369332"/>
          </a:xfrm>
          <a:prstGeom prst="rect">
            <a:avLst/>
          </a:prstGeom>
          <a:noFill/>
        </p:spPr>
        <p:txBody>
          <a:bodyPr wrap="none" rtlCol="0">
            <a:spAutoFit/>
          </a:bodyPr>
          <a:lstStyle/>
          <a:p>
            <a:r>
              <a:rPr lang="en-US" b="1" dirty="0"/>
              <a:t>DPF Regen Inhibit ON</a:t>
            </a:r>
            <a:endParaRPr lang="en-IN" b="1" dirty="0"/>
          </a:p>
        </p:txBody>
      </p:sp>
      <p:sp>
        <p:nvSpPr>
          <p:cNvPr id="11" name="TextBox 10">
            <a:extLst>
              <a:ext uri="{FF2B5EF4-FFF2-40B4-BE49-F238E27FC236}">
                <a16:creationId xmlns:a16="http://schemas.microsoft.com/office/drawing/2014/main" id="{8DEF25D1-5DD9-459B-A5F1-584BA60002A3}"/>
              </a:ext>
            </a:extLst>
          </p:cNvPr>
          <p:cNvSpPr txBox="1"/>
          <p:nvPr/>
        </p:nvSpPr>
        <p:spPr>
          <a:xfrm>
            <a:off x="6654800" y="2009645"/>
            <a:ext cx="5537200" cy="830997"/>
          </a:xfrm>
          <a:prstGeom prst="rect">
            <a:avLst/>
          </a:prstGeom>
          <a:noFill/>
        </p:spPr>
        <p:txBody>
          <a:bodyPr wrap="square" rtlCol="0">
            <a:spAutoFit/>
          </a:bodyPr>
          <a:lstStyle/>
          <a:p>
            <a:r>
              <a:rPr lang="en-US" sz="1600" b="1" dirty="0"/>
              <a:t>Condition:</a:t>
            </a:r>
          </a:p>
          <a:p>
            <a:pPr marL="742950" lvl="1" indent="-285750">
              <a:buFont typeface="Arial" panose="020B0604020202020204" pitchFamily="34" charset="0"/>
              <a:buChar char="•"/>
            </a:pPr>
            <a:r>
              <a:rPr lang="en-US" sz="1600" dirty="0"/>
              <a:t>When Regeneration inhibit switch is switched ON by driver due to unfavorable surrounding.</a:t>
            </a:r>
          </a:p>
        </p:txBody>
      </p:sp>
      <p:sp>
        <p:nvSpPr>
          <p:cNvPr id="12" name="TextBox 11">
            <a:extLst>
              <a:ext uri="{FF2B5EF4-FFF2-40B4-BE49-F238E27FC236}">
                <a16:creationId xmlns:a16="http://schemas.microsoft.com/office/drawing/2014/main" id="{601E6CA3-6032-47DB-9A33-2D43F9E4B15C}"/>
              </a:ext>
            </a:extLst>
          </p:cNvPr>
          <p:cNvSpPr txBox="1"/>
          <p:nvPr/>
        </p:nvSpPr>
        <p:spPr>
          <a:xfrm>
            <a:off x="6654800" y="5305739"/>
            <a:ext cx="5537200" cy="1077218"/>
          </a:xfrm>
          <a:prstGeom prst="rect">
            <a:avLst/>
          </a:prstGeom>
          <a:noFill/>
        </p:spPr>
        <p:txBody>
          <a:bodyPr wrap="square" rtlCol="0">
            <a:spAutoFit/>
          </a:bodyPr>
          <a:lstStyle/>
          <a:p>
            <a:r>
              <a:rPr lang="en-US" sz="1600" b="1" dirty="0"/>
              <a:t>Driver action:</a:t>
            </a:r>
          </a:p>
          <a:p>
            <a:pPr marL="742950" lvl="1" indent="-285750">
              <a:buFont typeface="Arial" panose="020B0604020202020204" pitchFamily="34" charset="0"/>
              <a:buChar char="•"/>
            </a:pPr>
            <a:r>
              <a:rPr lang="en-US" sz="1600" dirty="0"/>
              <a:t>When </a:t>
            </a:r>
            <a:r>
              <a:rPr lang="en-US" sz="1600" u="sng" dirty="0"/>
              <a:t>Inhibit switch is NOT switched ON and DPF regen inhibit telltale is ON</a:t>
            </a:r>
            <a:r>
              <a:rPr lang="en-US" sz="1600" i="1" dirty="0"/>
              <a:t>, </a:t>
            </a:r>
            <a:r>
              <a:rPr lang="en-US" sz="1600" dirty="0"/>
              <a:t>contact the nearby authorized Ashok Leyland Service Centre.</a:t>
            </a:r>
          </a:p>
        </p:txBody>
      </p:sp>
      <p:pic>
        <p:nvPicPr>
          <p:cNvPr id="13" name="Picture 12">
            <a:extLst>
              <a:ext uri="{FF2B5EF4-FFF2-40B4-BE49-F238E27FC236}">
                <a16:creationId xmlns:a16="http://schemas.microsoft.com/office/drawing/2014/main" id="{D19A2A28-D1D7-4AF7-99BC-5657AC8CE80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9041" y="1931666"/>
            <a:ext cx="705525" cy="647695"/>
          </a:xfrm>
          <a:prstGeom prst="rect">
            <a:avLst/>
          </a:prstGeom>
        </p:spPr>
      </p:pic>
      <p:grpSp>
        <p:nvGrpSpPr>
          <p:cNvPr id="2" name="Group 1">
            <a:extLst>
              <a:ext uri="{FF2B5EF4-FFF2-40B4-BE49-F238E27FC236}">
                <a16:creationId xmlns:a16="http://schemas.microsoft.com/office/drawing/2014/main" id="{4C213E43-B579-4169-AD7C-3168A26705C9}"/>
              </a:ext>
            </a:extLst>
          </p:cNvPr>
          <p:cNvGrpSpPr/>
          <p:nvPr/>
        </p:nvGrpSpPr>
        <p:grpSpPr>
          <a:xfrm>
            <a:off x="6983977" y="3925660"/>
            <a:ext cx="5088201" cy="1253524"/>
            <a:chOff x="6983977" y="3770915"/>
            <a:chExt cx="5088201" cy="1253524"/>
          </a:xfrm>
        </p:grpSpPr>
        <p:pic>
          <p:nvPicPr>
            <p:cNvPr id="18" name="Picture 17">
              <a:extLst>
                <a:ext uri="{FF2B5EF4-FFF2-40B4-BE49-F238E27FC236}">
                  <a16:creationId xmlns:a16="http://schemas.microsoft.com/office/drawing/2014/main" id="{B47C6230-E55F-44D3-AB87-A3392AB50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83694">
              <a:off x="6983977" y="3770915"/>
              <a:ext cx="838478" cy="1253524"/>
            </a:xfrm>
            <a:prstGeom prst="rect">
              <a:avLst/>
            </a:prstGeom>
          </p:spPr>
        </p:pic>
        <p:sp>
          <p:nvSpPr>
            <p:cNvPr id="19" name="Arrow: Left 18">
              <a:extLst>
                <a:ext uri="{FF2B5EF4-FFF2-40B4-BE49-F238E27FC236}">
                  <a16:creationId xmlns:a16="http://schemas.microsoft.com/office/drawing/2014/main" id="{2F2D5E3E-1DE6-447A-B5B0-9559A276BB86}"/>
                </a:ext>
              </a:extLst>
            </p:cNvPr>
            <p:cNvSpPr/>
            <p:nvPr/>
          </p:nvSpPr>
          <p:spPr>
            <a:xfrm>
              <a:off x="7801738" y="3883960"/>
              <a:ext cx="400805" cy="2742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F6D2551-73DF-4912-BF6B-E92642E3722D}"/>
                </a:ext>
              </a:extLst>
            </p:cNvPr>
            <p:cNvSpPr txBox="1"/>
            <p:nvPr/>
          </p:nvSpPr>
          <p:spPr>
            <a:xfrm>
              <a:off x="8241239" y="3881233"/>
              <a:ext cx="3830939" cy="646331"/>
            </a:xfrm>
            <a:prstGeom prst="rect">
              <a:avLst/>
            </a:prstGeom>
            <a:noFill/>
          </p:spPr>
          <p:txBody>
            <a:bodyPr wrap="square" rtlCol="0">
              <a:spAutoFit/>
            </a:bodyPr>
            <a:lstStyle/>
            <a:p>
              <a:r>
                <a:rPr lang="en-US" sz="1200" b="1" dirty="0"/>
                <a:t>Regeneration inhibit switch</a:t>
              </a:r>
            </a:p>
            <a:p>
              <a:pPr marL="742950" lvl="1" indent="-285750">
                <a:buFont typeface="Arial" panose="020B0604020202020204" pitchFamily="34" charset="0"/>
                <a:buChar char="•"/>
              </a:pPr>
              <a:r>
                <a:rPr lang="en-US" sz="1200" dirty="0"/>
                <a:t>When switch is turned ON, DPF regen will be inhibited.</a:t>
              </a:r>
            </a:p>
          </p:txBody>
        </p:sp>
      </p:grpSp>
      <p:sp>
        <p:nvSpPr>
          <p:cNvPr id="15" name="TextBox 14">
            <a:extLst>
              <a:ext uri="{FF2B5EF4-FFF2-40B4-BE49-F238E27FC236}">
                <a16:creationId xmlns:a16="http://schemas.microsoft.com/office/drawing/2014/main" id="{D57D2639-6D39-48CD-9511-7EF434761778}"/>
              </a:ext>
            </a:extLst>
          </p:cNvPr>
          <p:cNvSpPr txBox="1"/>
          <p:nvPr/>
        </p:nvSpPr>
        <p:spPr>
          <a:xfrm>
            <a:off x="6750929" y="1344596"/>
            <a:ext cx="5344942" cy="584775"/>
          </a:xfrm>
          <a:prstGeom prst="rect">
            <a:avLst/>
          </a:prstGeom>
          <a:solidFill>
            <a:schemeClr val="bg1"/>
          </a:solidFill>
          <a:ln w="28575">
            <a:solidFill>
              <a:schemeClr val="tx1"/>
            </a:solidFill>
            <a:prstDash val="sysDash"/>
          </a:ln>
        </p:spPr>
        <p:txBody>
          <a:bodyPr wrap="square" rtlCol="0">
            <a:spAutoFit/>
          </a:bodyPr>
          <a:lstStyle/>
          <a:p>
            <a:r>
              <a:rPr lang="en-US" sz="1600" b="1" dirty="0"/>
              <a:t>Effect on vehicle:</a:t>
            </a:r>
          </a:p>
          <a:p>
            <a:pPr marL="742950" lvl="1" indent="-285750">
              <a:buFont typeface="Arial" panose="020B0604020202020204" pitchFamily="34" charset="0"/>
              <a:buChar char="•"/>
            </a:pPr>
            <a:r>
              <a:rPr lang="en-US" sz="1600" dirty="0"/>
              <a:t>No effect</a:t>
            </a:r>
          </a:p>
        </p:txBody>
      </p:sp>
      <p:cxnSp>
        <p:nvCxnSpPr>
          <p:cNvPr id="10" name="Connector: Elbow 9">
            <a:extLst>
              <a:ext uri="{FF2B5EF4-FFF2-40B4-BE49-F238E27FC236}">
                <a16:creationId xmlns:a16="http://schemas.microsoft.com/office/drawing/2014/main" id="{8CED816D-0B0E-4CC0-8CCE-249EDF42B18D}"/>
              </a:ext>
            </a:extLst>
          </p:cNvPr>
          <p:cNvCxnSpPr>
            <a:cxnSpLocks/>
            <a:stCxn id="7" idx="0"/>
            <a:endCxn id="13" idx="2"/>
          </p:cNvCxnSpPr>
          <p:nvPr/>
        </p:nvCxnSpPr>
        <p:spPr>
          <a:xfrm flipV="1">
            <a:off x="1413767" y="2579361"/>
            <a:ext cx="18037" cy="806846"/>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E89C6903-805B-4EB3-9147-1865CAF47AA0}"/>
              </a:ext>
            </a:extLst>
          </p:cNvPr>
          <p:cNvSpPr/>
          <p:nvPr/>
        </p:nvSpPr>
        <p:spPr>
          <a:xfrm>
            <a:off x="1331693" y="3386207"/>
            <a:ext cx="164147" cy="143897"/>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19B5C278-4E88-49E5-9FC5-377C12268D55}"/>
              </a:ext>
            </a:extLst>
          </p:cNvPr>
          <p:cNvSpPr/>
          <p:nvPr/>
        </p:nvSpPr>
        <p:spPr>
          <a:xfrm>
            <a:off x="7213817" y="4091956"/>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07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68F98-83B1-462B-B9BF-10A9B0295B2F}"/>
              </a:ext>
            </a:extLst>
          </p:cNvPr>
          <p:cNvSpPr txBox="1"/>
          <p:nvPr/>
        </p:nvSpPr>
        <p:spPr>
          <a:xfrm>
            <a:off x="1495840" y="251792"/>
            <a:ext cx="4401974" cy="954107"/>
          </a:xfrm>
          <a:prstGeom prst="rect">
            <a:avLst/>
          </a:prstGeom>
          <a:noFill/>
        </p:spPr>
        <p:txBody>
          <a:bodyPr wrap="none" rtlCol="0">
            <a:spAutoFit/>
          </a:bodyPr>
          <a:lstStyle/>
          <a:p>
            <a:r>
              <a:rPr lang="en-US" sz="2800" b="1" dirty="0"/>
              <a:t>Regen Inhibit Switch - Usage</a:t>
            </a:r>
          </a:p>
          <a:p>
            <a:endParaRPr lang="en-US" sz="2800" b="1" dirty="0"/>
          </a:p>
        </p:txBody>
      </p:sp>
      <p:sp>
        <p:nvSpPr>
          <p:cNvPr id="7" name="TextBox 6">
            <a:extLst>
              <a:ext uri="{FF2B5EF4-FFF2-40B4-BE49-F238E27FC236}">
                <a16:creationId xmlns:a16="http://schemas.microsoft.com/office/drawing/2014/main" id="{1B77E423-1DD8-400A-A72E-2A5C7B89DBA3}"/>
              </a:ext>
            </a:extLst>
          </p:cNvPr>
          <p:cNvSpPr txBox="1"/>
          <p:nvPr/>
        </p:nvSpPr>
        <p:spPr>
          <a:xfrm>
            <a:off x="1609663" y="1689984"/>
            <a:ext cx="2745495" cy="369332"/>
          </a:xfrm>
          <a:prstGeom prst="rect">
            <a:avLst/>
          </a:prstGeom>
          <a:solidFill>
            <a:srgbClr val="FFFF00">
              <a:alpha val="30000"/>
            </a:srgbClr>
          </a:solidFill>
          <a:ln>
            <a:solidFill>
              <a:schemeClr val="tx1"/>
            </a:solidFill>
          </a:ln>
        </p:spPr>
        <p:txBody>
          <a:bodyPr wrap="none" rtlCol="0">
            <a:spAutoFit/>
          </a:bodyPr>
          <a:lstStyle/>
          <a:p>
            <a:r>
              <a:rPr lang="en-US" dirty="0"/>
              <a:t>Regeneration Inhibit Switch</a:t>
            </a:r>
          </a:p>
        </p:txBody>
      </p:sp>
      <p:sp>
        <p:nvSpPr>
          <p:cNvPr id="8" name="TextBox 7">
            <a:extLst>
              <a:ext uri="{FF2B5EF4-FFF2-40B4-BE49-F238E27FC236}">
                <a16:creationId xmlns:a16="http://schemas.microsoft.com/office/drawing/2014/main" id="{23411B01-1D3F-4DC2-87B1-8959EF6977FF}"/>
              </a:ext>
            </a:extLst>
          </p:cNvPr>
          <p:cNvSpPr txBox="1"/>
          <p:nvPr/>
        </p:nvSpPr>
        <p:spPr>
          <a:xfrm>
            <a:off x="1590261" y="2258225"/>
            <a:ext cx="4936280" cy="2800767"/>
          </a:xfrm>
          <a:prstGeom prst="rect">
            <a:avLst/>
          </a:prstGeom>
          <a:noFill/>
        </p:spPr>
        <p:txBody>
          <a:bodyPr wrap="square" rtlCol="0">
            <a:spAutoFit/>
          </a:bodyPr>
          <a:lstStyle/>
          <a:p>
            <a:pPr marL="342900" indent="-342900" algn="just">
              <a:buFont typeface="+mj-lt"/>
              <a:buAutoNum type="arabicPeriod"/>
            </a:pPr>
            <a:r>
              <a:rPr lang="en-US" sz="1600" dirty="0">
                <a:solidFill>
                  <a:srgbClr val="000000"/>
                </a:solidFill>
                <a:latin typeface="Calibri" panose="020F0502020204030204" pitchFamily="34" charset="0"/>
              </a:rPr>
              <a:t>Inhibit switch is a normal ON/OFF type switch which is used to stop any DPF regeneration (Regeneration can happen on its own while the vehicle is moving or can be initiated by the Driver on a Parked vehicle, when necessary) </a:t>
            </a:r>
          </a:p>
          <a:p>
            <a:pPr marL="342900" indent="-342900" algn="just">
              <a:buFont typeface="+mj-lt"/>
              <a:buAutoNum type="arabicPeriod"/>
            </a:pPr>
            <a:r>
              <a:rPr lang="en-US" sz="1600" dirty="0">
                <a:solidFill>
                  <a:srgbClr val="000000"/>
                </a:solidFill>
                <a:latin typeface="Calibri" panose="020F0502020204030204" pitchFamily="34" charset="0"/>
              </a:rPr>
              <a:t>It can be used whenever driver foresees any safety concerns during DPF regeneration in flammable environment (eg. fuel filling station / grassy / forest areas where high exhaust temperature can be exposed to flammable materials like dry grass etc. on the ground).</a:t>
            </a:r>
          </a:p>
        </p:txBody>
      </p:sp>
      <p:sp>
        <p:nvSpPr>
          <p:cNvPr id="9" name="TextBox 8">
            <a:extLst>
              <a:ext uri="{FF2B5EF4-FFF2-40B4-BE49-F238E27FC236}">
                <a16:creationId xmlns:a16="http://schemas.microsoft.com/office/drawing/2014/main" id="{CA3FE6C7-C2DE-4F47-AC52-75665A4ED79E}"/>
              </a:ext>
            </a:extLst>
          </p:cNvPr>
          <p:cNvSpPr txBox="1"/>
          <p:nvPr/>
        </p:nvSpPr>
        <p:spPr>
          <a:xfrm>
            <a:off x="6900830" y="3523436"/>
            <a:ext cx="5077819"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000000"/>
                </a:solidFill>
                <a:latin typeface="Calibri" panose="020F0502020204030204" pitchFamily="34" charset="0"/>
              </a:rPr>
              <a:t>When inhibit switch is ON, inhibit lamp tell tale on dashboard will glow.</a:t>
            </a:r>
          </a:p>
          <a:p>
            <a:pPr marL="285750" indent="-285750" algn="just">
              <a:buFont typeface="Arial" panose="020B0604020202020204" pitchFamily="34" charset="0"/>
              <a:buChar char="•"/>
            </a:pPr>
            <a:r>
              <a:rPr lang="en-US" sz="1600" dirty="0">
                <a:solidFill>
                  <a:srgbClr val="000000"/>
                </a:solidFill>
                <a:latin typeface="Calibri" panose="020F0502020204030204" pitchFamily="34" charset="0"/>
              </a:rPr>
              <a:t>Apart from that, LCD message will indicate “Inhibit switch active – DPF regeneration inhibited”.</a:t>
            </a:r>
          </a:p>
        </p:txBody>
      </p:sp>
      <p:sp>
        <p:nvSpPr>
          <p:cNvPr id="10" name="TextBox 9">
            <a:extLst>
              <a:ext uri="{FF2B5EF4-FFF2-40B4-BE49-F238E27FC236}">
                <a16:creationId xmlns:a16="http://schemas.microsoft.com/office/drawing/2014/main" id="{4B047733-CC12-40BE-BF1C-E3151833C712}"/>
              </a:ext>
            </a:extLst>
          </p:cNvPr>
          <p:cNvSpPr txBox="1"/>
          <p:nvPr/>
        </p:nvSpPr>
        <p:spPr>
          <a:xfrm>
            <a:off x="1609663" y="5437128"/>
            <a:ext cx="10582337" cy="923330"/>
          </a:xfrm>
          <a:prstGeom prst="rect">
            <a:avLst/>
          </a:prstGeom>
          <a:noFill/>
        </p:spPr>
        <p:txBody>
          <a:bodyPr wrap="square" rtlCol="0">
            <a:spAutoFit/>
          </a:bodyPr>
          <a:lstStyle/>
          <a:p>
            <a:r>
              <a:rPr lang="en-US" b="1" i="1" dirty="0">
                <a:latin typeface="Calibri" panose="020F0502020204030204" pitchFamily="34" charset="0"/>
              </a:rPr>
              <a:t>Do not use inhibit switch unless it is required. Otherwise DPF will accumulate excess soot load over a period of time which will result in Low Pickup and Engine Shutdown in extreme condition.  The DPF would require cleaning at authorized Ashok Leyland Service Centre.</a:t>
            </a:r>
          </a:p>
        </p:txBody>
      </p:sp>
      <p:grpSp>
        <p:nvGrpSpPr>
          <p:cNvPr id="16" name="Group 15">
            <a:extLst>
              <a:ext uri="{FF2B5EF4-FFF2-40B4-BE49-F238E27FC236}">
                <a16:creationId xmlns:a16="http://schemas.microsoft.com/office/drawing/2014/main" id="{50E86A07-3986-4594-97B2-A97035AA117E}"/>
              </a:ext>
            </a:extLst>
          </p:cNvPr>
          <p:cNvGrpSpPr/>
          <p:nvPr/>
        </p:nvGrpSpPr>
        <p:grpSpPr>
          <a:xfrm>
            <a:off x="8314757" y="1578997"/>
            <a:ext cx="1212425" cy="1358455"/>
            <a:chOff x="71090" y="4155249"/>
            <a:chExt cx="1212425" cy="1358455"/>
          </a:xfrm>
        </p:grpSpPr>
        <p:pic>
          <p:nvPicPr>
            <p:cNvPr id="13" name="Picture 12">
              <a:extLst>
                <a:ext uri="{FF2B5EF4-FFF2-40B4-BE49-F238E27FC236}">
                  <a16:creationId xmlns:a16="http://schemas.microsoft.com/office/drawing/2014/main" id="{4D2873FD-E7FF-4AD7-BE7B-17D854F34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383694">
              <a:off x="71090" y="4217384"/>
              <a:ext cx="838478" cy="1253524"/>
            </a:xfrm>
            <a:prstGeom prst="rect">
              <a:avLst/>
            </a:prstGeom>
          </p:spPr>
        </p:pic>
        <p:sp>
          <p:nvSpPr>
            <p:cNvPr id="14" name="Arrow: Down 13">
              <a:extLst>
                <a:ext uri="{FF2B5EF4-FFF2-40B4-BE49-F238E27FC236}">
                  <a16:creationId xmlns:a16="http://schemas.microsoft.com/office/drawing/2014/main" id="{AE9CE9D4-3AE8-4E4D-9F5F-455A13A63AB6}"/>
                </a:ext>
              </a:extLst>
            </p:cNvPr>
            <p:cNvSpPr/>
            <p:nvPr/>
          </p:nvSpPr>
          <p:spPr>
            <a:xfrm rot="5400000">
              <a:off x="905731" y="513592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0A8F909E-9880-4060-B6D1-066870AB8723}"/>
                </a:ext>
              </a:extLst>
            </p:cNvPr>
            <p:cNvSpPr/>
            <p:nvPr/>
          </p:nvSpPr>
          <p:spPr>
            <a:xfrm rot="5400000">
              <a:off x="905027" y="4163701"/>
              <a:ext cx="386235" cy="36933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id="{0F04383C-9851-48B1-83D6-1A515FCDD194}"/>
              </a:ext>
            </a:extLst>
          </p:cNvPr>
          <p:cNvSpPr txBox="1"/>
          <p:nvPr/>
        </p:nvSpPr>
        <p:spPr>
          <a:xfrm>
            <a:off x="9659408" y="1617244"/>
            <a:ext cx="466794" cy="307777"/>
          </a:xfrm>
          <a:prstGeom prst="rect">
            <a:avLst/>
          </a:prstGeom>
          <a:noFill/>
        </p:spPr>
        <p:txBody>
          <a:bodyPr wrap="none" rtlCol="0">
            <a:spAutoFit/>
          </a:bodyPr>
          <a:lstStyle/>
          <a:p>
            <a:r>
              <a:rPr lang="en-US" sz="1400" dirty="0"/>
              <a:t>OFF</a:t>
            </a:r>
            <a:endParaRPr lang="en-IN" sz="1400" dirty="0"/>
          </a:p>
        </p:txBody>
      </p:sp>
      <p:sp>
        <p:nvSpPr>
          <p:cNvPr id="18" name="TextBox 17">
            <a:extLst>
              <a:ext uri="{FF2B5EF4-FFF2-40B4-BE49-F238E27FC236}">
                <a16:creationId xmlns:a16="http://schemas.microsoft.com/office/drawing/2014/main" id="{341DD052-DB8F-409D-A6DC-85B2897730C2}"/>
              </a:ext>
            </a:extLst>
          </p:cNvPr>
          <p:cNvSpPr txBox="1"/>
          <p:nvPr/>
        </p:nvSpPr>
        <p:spPr>
          <a:xfrm>
            <a:off x="9683453" y="2590446"/>
            <a:ext cx="418704" cy="307777"/>
          </a:xfrm>
          <a:prstGeom prst="rect">
            <a:avLst/>
          </a:prstGeom>
          <a:noFill/>
        </p:spPr>
        <p:txBody>
          <a:bodyPr wrap="none" rtlCol="0">
            <a:spAutoFit/>
          </a:bodyPr>
          <a:lstStyle/>
          <a:p>
            <a:r>
              <a:rPr lang="en-US" sz="1400" dirty="0"/>
              <a:t>ON</a:t>
            </a:r>
            <a:endParaRPr lang="en-IN" sz="1400" dirty="0"/>
          </a:p>
        </p:txBody>
      </p:sp>
      <p:pic>
        <p:nvPicPr>
          <p:cNvPr id="19" name="Picture 18">
            <a:extLst>
              <a:ext uri="{FF2B5EF4-FFF2-40B4-BE49-F238E27FC236}">
                <a16:creationId xmlns:a16="http://schemas.microsoft.com/office/drawing/2014/main" id="{891340D1-D278-452D-9F12-C5B687708C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119" y="5604768"/>
            <a:ext cx="792233" cy="703385"/>
          </a:xfrm>
          <a:prstGeom prst="rect">
            <a:avLst/>
          </a:prstGeom>
        </p:spPr>
      </p:pic>
      <p:sp>
        <p:nvSpPr>
          <p:cNvPr id="21" name="Rectangle 20">
            <a:extLst>
              <a:ext uri="{FF2B5EF4-FFF2-40B4-BE49-F238E27FC236}">
                <a16:creationId xmlns:a16="http://schemas.microsoft.com/office/drawing/2014/main" id="{2EBF9214-215F-4E7B-AD87-63C742543ECA}"/>
              </a:ext>
            </a:extLst>
          </p:cNvPr>
          <p:cNvSpPr/>
          <p:nvPr/>
        </p:nvSpPr>
        <p:spPr>
          <a:xfrm>
            <a:off x="8564287" y="1835575"/>
            <a:ext cx="274753" cy="13708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31289"/>
      </p:ext>
    </p:extLst>
  </p:cSld>
  <p:clrMapOvr>
    <a:masterClrMapping/>
  </p:clrMapOvr>
</p:sld>
</file>

<file path=ppt/theme/theme1.xml><?xml version="1.0" encoding="utf-8"?>
<a:theme xmlns:a="http://schemas.openxmlformats.org/drawingml/2006/main" name="Ashok leyla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hok leyland" id="{BA83FA97-7DCC-44E0-BD82-1C922254E20B}" vid="{50AE6E64-DAE5-4C4E-BF6A-5F414ADE15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1CB14D71A2FC41B9DB731AE8DF7573" ma:contentTypeVersion="4" ma:contentTypeDescription="Create a new document." ma:contentTypeScope="" ma:versionID="8b7eacf582e64cb35f193296b4e49a88">
  <xsd:schema xmlns:xsd="http://www.w3.org/2001/XMLSchema" xmlns:xs="http://www.w3.org/2001/XMLSchema" xmlns:p="http://schemas.microsoft.com/office/2006/metadata/properties" xmlns:ns2="dc6d5b48-4289-4080-a7c1-ef290d011ba1" xmlns:ns3="90f1a630-241c-43ee-86b7-5f8dca551a42" targetNamespace="http://schemas.microsoft.com/office/2006/metadata/properties" ma:root="true" ma:fieldsID="915e6be1051f07725c65bd812f49fbab" ns2:_="" ns3:_="">
    <xsd:import namespace="dc6d5b48-4289-4080-a7c1-ef290d011ba1"/>
    <xsd:import namespace="90f1a630-241c-43ee-86b7-5f8dca551a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d5b48-4289-4080-a7c1-ef290d011b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f1a630-241c-43ee-86b7-5f8dca551a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4D8B16-513B-4014-855D-A53D78420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6d5b48-4289-4080-a7c1-ef290d011ba1"/>
    <ds:schemaRef ds:uri="90f1a630-241c-43ee-86b7-5f8dca551a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74D82E-AD22-4D1F-BD39-ACE30788A2D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F4B1960-8BEB-4EE9-AF23-1287F614A3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Ashok leyland</Template>
  <TotalTime>14866</TotalTime>
  <Words>3761</Words>
  <Application>Microsoft Office PowerPoint</Application>
  <PresentationFormat>Widescreen</PresentationFormat>
  <Paragraphs>570</Paragraphs>
  <Slides>43</Slides>
  <Notes>4</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Ashok leyland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Indhirajith R ( Service )</dc:creator>
  <cp:lastModifiedBy>Venkatachalam A (Service – Product support)</cp:lastModifiedBy>
  <cp:revision>687</cp:revision>
  <dcterms:created xsi:type="dcterms:W3CDTF">2019-10-18T10:07:06Z</dcterms:created>
  <dcterms:modified xsi:type="dcterms:W3CDTF">2023-05-31T09:37:40Z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0x010100671CB14D71A2FC41B9DB731AE8DF7573</vt:lpwstr>
  </property>
</Properties>
</file>